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57" r:id="rId2"/>
    <p:sldId id="362" r:id="rId3"/>
    <p:sldId id="370" r:id="rId4"/>
    <p:sldId id="369" r:id="rId5"/>
    <p:sldId id="366" r:id="rId6"/>
    <p:sldId id="361" r:id="rId7"/>
    <p:sldId id="371" r:id="rId8"/>
    <p:sldId id="359" r:id="rId9"/>
    <p:sldId id="341" r:id="rId10"/>
    <p:sldId id="372" r:id="rId11"/>
    <p:sldId id="373" r:id="rId12"/>
  </p:sldIdLst>
  <p:sldSz cx="6858000" cy="9144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31B"/>
    <a:srgbClr val="BDCA42"/>
    <a:srgbClr val="00B050"/>
    <a:srgbClr val="FFCC66"/>
    <a:srgbClr val="996633"/>
    <a:srgbClr val="D0B9A9"/>
    <a:srgbClr val="CC9900"/>
    <a:srgbClr val="BB9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82" d="100"/>
          <a:sy n="82" d="100"/>
        </p:scale>
        <p:origin x="3042" y="90"/>
      </p:cViewPr>
      <p:guideLst>
        <p:guide orient="horz" pos="2880"/>
        <p:guide pos="21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4350" y="2840568"/>
            <a:ext cx="5829300" cy="1960033"/>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149577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265851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3729037" y="488951"/>
            <a:ext cx="1157288" cy="104013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257175" y="488951"/>
            <a:ext cx="3357563" cy="104013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103816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413597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541735" y="5875867"/>
            <a:ext cx="5829300" cy="1816100"/>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184081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33516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342900" y="366184"/>
            <a:ext cx="6172200" cy="1524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83192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238748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228859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42900" y="364067"/>
            <a:ext cx="2256235" cy="154940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120730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344216" y="6400800"/>
            <a:ext cx="4114800" cy="755651"/>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9C048E0-119A-4818-B7F0-54EB672726DA}" type="datetimeFigureOut">
              <a:rPr lang="he-IL" smtClean="0"/>
              <a:pPr/>
              <a:t>ט'/כסלו/תשע"ט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6E59073-8F8C-4654-AEA1-A6690D59DE34}" type="slidenum">
              <a:rPr lang="he-IL" smtClean="0"/>
              <a:pPr/>
              <a:t>‹#›</a:t>
            </a:fld>
            <a:endParaRPr lang="he-IL"/>
          </a:p>
        </p:txBody>
      </p:sp>
    </p:spTree>
    <p:extLst>
      <p:ext uri="{BB962C8B-B14F-4D97-AF65-F5344CB8AC3E}">
        <p14:creationId xmlns:p14="http://schemas.microsoft.com/office/powerpoint/2010/main" val="419144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342900" y="366184"/>
            <a:ext cx="6172200" cy="1524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342900" y="2133601"/>
            <a:ext cx="6172200" cy="6034617"/>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4914900" y="8475134"/>
            <a:ext cx="1600200" cy="486833"/>
          </a:xfrm>
          <a:prstGeom prst="rect">
            <a:avLst/>
          </a:prstGeom>
        </p:spPr>
        <p:txBody>
          <a:bodyPr vert="horz" lIns="91440" tIns="45720" rIns="91440" bIns="45720" rtlCol="1" anchor="ctr"/>
          <a:lstStyle>
            <a:lvl1pPr algn="r">
              <a:defRPr sz="1200">
                <a:solidFill>
                  <a:schemeClr val="tx1">
                    <a:tint val="75000"/>
                  </a:schemeClr>
                </a:solidFill>
              </a:defRPr>
            </a:lvl1pPr>
          </a:lstStyle>
          <a:p>
            <a:fld id="{E9C048E0-119A-4818-B7F0-54EB672726DA}" type="datetimeFigureOut">
              <a:rPr lang="he-IL" smtClean="0"/>
              <a:pPr/>
              <a:t>ט'/כסלו/תשע"ט</a:t>
            </a:fld>
            <a:endParaRPr lang="he-IL"/>
          </a:p>
        </p:txBody>
      </p:sp>
      <p:sp>
        <p:nvSpPr>
          <p:cNvPr id="5" name="מציין מיקום של כותרת תחתונה 4"/>
          <p:cNvSpPr>
            <a:spLocks noGrp="1"/>
          </p:cNvSpPr>
          <p:nvPr>
            <p:ph type="ftr" sz="quarter" idx="3"/>
          </p:nvPr>
        </p:nvSpPr>
        <p:spPr>
          <a:xfrm>
            <a:off x="2343150" y="8475134"/>
            <a:ext cx="2171700" cy="486833"/>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342900" y="8475134"/>
            <a:ext cx="1600200" cy="486833"/>
          </a:xfrm>
          <a:prstGeom prst="rect">
            <a:avLst/>
          </a:prstGeom>
        </p:spPr>
        <p:txBody>
          <a:bodyPr vert="horz" lIns="91440" tIns="45720" rIns="91440" bIns="45720" rtlCol="1" anchor="ctr"/>
          <a:lstStyle>
            <a:lvl1pPr algn="l">
              <a:defRPr sz="1200">
                <a:solidFill>
                  <a:schemeClr val="tx1">
                    <a:tint val="75000"/>
                  </a:schemeClr>
                </a:solidFill>
              </a:defRPr>
            </a:lvl1pPr>
          </a:lstStyle>
          <a:p>
            <a:fld id="{56E59073-8F8C-4654-AEA1-A6690D59DE34}" type="slidenum">
              <a:rPr lang="he-IL" smtClean="0"/>
              <a:pPr/>
              <a:t>‹#›</a:t>
            </a:fld>
            <a:endParaRPr lang="he-IL"/>
          </a:p>
        </p:txBody>
      </p:sp>
    </p:spTree>
    <p:extLst>
      <p:ext uri="{BB962C8B-B14F-4D97-AF65-F5344CB8AC3E}">
        <p14:creationId xmlns:p14="http://schemas.microsoft.com/office/powerpoint/2010/main" val="3186660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6.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hyperlink" Target="https://www.facebook.com/ORTHaOmanimRamla/photos/pcb.691662494524336/691661164524469/?type=3&amp;__tn__=HH-R&amp;eid=ARAfKMs8065F-aHLNsnbM-rBJfNeZiIrEJdOvQ06eBtRPQXXrmz4RCaX45Laxdoh1nDrVCFPjBlYiATQ&amp;__xts__%5b0%5d=68.ARDwpkJtoOKEzvj5DYTzWNUYHDsosB9FMHuR79_xZowbplTuVUJNiDL5oJBSR8oOxTSRnxi3XpL0VE4KihGn8ZAb234Xk7MrPEpphpH98PpZqeLV3YhEs55cNsZJ1YyicBzOoyPhSvc59pjMlDGrCdKuPYxPQXh7esn-S9nBqMLn_UnQ6nXx7bgCTdngDbiTRheJyeTHLXcIih291DOhfsu6KKHpVwPL5nYk0luyNj_urYuDSqbn_0Imu3LXDLVULVE5Kv4Gom2djrKHrUdaV9xQIOXYOoFUC6Z1dmZ0fm6xQLIGkCE4eBdM5sLGTb1hRVg_GfowXiwCTTvb3nAfISk" TargetMode="External"/><Relationship Id="rId10" Type="http://schemas.openxmlformats.org/officeDocument/2006/relationships/image" Target="../media/image8.jpeg"/><Relationship Id="rId4" Type="http://schemas.openxmlformats.org/officeDocument/2006/relationships/hyperlink" Target="https://www.facebook.com/hashtag/%D7%AA%D7%A9%D7%A2%D7%98_%D7%AA%D7%94%D7%99%D7%94_%D7%A9%D7%A0%D7%94_%D7%A2%D7%9D_%D7%98%D7%A2%D7%9D_%D7%9E%D7%A6%D7%95%D7%99%D7%9F?source=feed_text&amp;__xts__%5b0%5d=68.ARDwpkJtoOKEzvj5DYTzWNUYHDsosB9FMHuR79_xZowbplTuVUJNiDL5oJBSR8oOxTSRnxi3XpL0VE4KihGn8ZAb234Xk7MrPEpphpH98PpZqeLV3YhEs55cNsZJ1YyicBzOoyPhSvc59pjMlDGrCdKuPYxPQXh7esn-S9nBqMLn_UnQ6nXx7bgCTdngDbiTRheJyeTHLXcIih291DOhfsu6KKHpVwPL5nYk0luyNj_urYuDSqbn_0Imu3LXDLVULVE5Kv4Gom2djrKHrUdaV9xQIOXYOoFUC6Z1dmZ0fm6xQLIGkCE4eBdM5sLGTb1hRVg_GfowXiwCTTvb3nAfISk&amp;__tn__=*NK-R" TargetMode="Externa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sv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hyperlink" Target="https://www.facebook.com/ORTHaOmanimRamla/" TargetMode="External"/><Relationship Id="rId4" Type="http://schemas.openxmlformats.org/officeDocument/2006/relationships/image" Target="../media/image12.jpe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6.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2.jpeg"/><Relationship Id="rId7"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35.jpg"/><Relationship Id="rId4" Type="http://schemas.openxmlformats.org/officeDocument/2006/relationships/image" Target="../media/image31.jpg"/><Relationship Id="rId9" Type="http://schemas.openxmlformats.org/officeDocument/2006/relationships/hyperlink" Target="https://www.facebook.com/ORTHaOmanimRamla/photos/pcb.710072409350011/710072286016690/?type=3&amp;__tn__=HH-R&amp;eid=ARAviuUyehpF-NmZhJ43c_MFTMHEsdQBNudQTD_Otn6m22c8R0aJCcf-kmUVvuelTSZvFddS31OxoGk2&amp;__xts__%5b0%5d=68.ARCyxQFGT9dJVNQw_X9k7ncAlJOy3UwJgtDnhJto7QWIlX9Cst8QVtVE0wRLiG2UGJD3d4NVKb1uTuiUQc3guFqpTWuMeS_yqhj_2BcUQ0pLtqqvfeKjEU3GfSClajc5EsrPKUZ0qT2C69vwA9tvkZoCMaCbnGiXyzxd4ys1Nqmy8p9sJb0o03aKnvKwtUSie4wz_naOHLLBDrV8nx3uOQM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6.jpeg"/><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3.jpeg"/><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6.jpeg"/><Relationship Id="rId7" Type="http://schemas.openxmlformats.org/officeDocument/2006/relationships/image" Target="../media/image44.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2.jpeg"/><Relationship Id="rId4" Type="http://schemas.openxmlformats.org/officeDocument/2006/relationships/image" Target="../media/image42.jp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41C5E8C-F8CA-4B13-9E4D-D5D4EC431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 y="0"/>
            <a:ext cx="6858000" cy="9144000"/>
          </a:xfrm>
          <a:prstGeom prst="rect">
            <a:avLst/>
          </a:prstGeom>
          <a:ln w="19050">
            <a:solidFill>
              <a:srgbClr val="0070C0"/>
            </a:solid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01559" cy="9144000"/>
          </a:xfrm>
          <a:prstGeom prst="rect">
            <a:avLst/>
          </a:prstGeom>
          <a:ln w="19050">
            <a:solidFill>
              <a:srgbClr val="21331B"/>
            </a:solidFill>
          </a:ln>
          <a:effectLst>
            <a:outerShdw blurRad="292100" dist="139700" dir="2700000" algn="tl" rotWithShape="0">
              <a:srgbClr val="333333">
                <a:alpha val="65000"/>
              </a:srgbClr>
            </a:outerShdw>
          </a:effectLst>
        </p:spPr>
      </p:pic>
      <p:sp>
        <p:nvSpPr>
          <p:cNvPr id="3" name="מציין מיקום טקסט 2"/>
          <p:cNvSpPr>
            <a:spLocks noGrp="1"/>
          </p:cNvSpPr>
          <p:nvPr>
            <p:ph type="body" idx="1"/>
          </p:nvPr>
        </p:nvSpPr>
        <p:spPr>
          <a:xfrm>
            <a:off x="386459" y="1380275"/>
            <a:ext cx="6172200" cy="1646311"/>
          </a:xfrm>
        </p:spPr>
        <p:style>
          <a:lnRef idx="2">
            <a:schemeClr val="dk1"/>
          </a:lnRef>
          <a:fillRef idx="1">
            <a:schemeClr val="lt1"/>
          </a:fillRef>
          <a:effectRef idx="0">
            <a:schemeClr val="dk1"/>
          </a:effectRef>
          <a:fontRef idx="minor">
            <a:schemeClr val="dk1"/>
          </a:fontRef>
        </p:style>
        <p:txBody>
          <a:bodyPr/>
          <a:lstStyle/>
          <a:p>
            <a:pPr marL="0" indent="0" algn="just">
              <a:buNone/>
            </a:pPr>
            <a:r>
              <a:rPr lang="he-IL" sz="1400" dirty="0">
                <a:solidFill>
                  <a:srgbClr val="1D2129"/>
                </a:solidFill>
                <a:latin typeface="inherit"/>
              </a:rPr>
              <a:t>המשלחת הראשונה של בית הספר אורט האומנים יצאה לפולין בראשות אורית ערמון ורויטל מזוז, מחנכות שכבת י"ב וחזרה עמוסת חוויות. המסע המוצלח הכיל אתרים משמעותיים כמו מחנות ההשמדה אושוויץ, בירקנאו, </a:t>
            </a:r>
            <a:r>
              <a:rPr lang="he-IL" sz="1400" dirty="0" err="1">
                <a:solidFill>
                  <a:srgbClr val="1D2129"/>
                </a:solidFill>
                <a:latin typeface="inherit"/>
              </a:rPr>
              <a:t>בלזץ</a:t>
            </a:r>
            <a:r>
              <a:rPr lang="he-IL" sz="1400" dirty="0">
                <a:solidFill>
                  <a:srgbClr val="1D2129"/>
                </a:solidFill>
                <a:latin typeface="inherit"/>
              </a:rPr>
              <a:t>, מיידנק, </a:t>
            </a:r>
            <a:r>
              <a:rPr lang="he-IL" sz="1400" dirty="0" err="1">
                <a:solidFill>
                  <a:srgbClr val="1D2129"/>
                </a:solidFill>
                <a:latin typeface="inherit"/>
              </a:rPr>
              <a:t>פלשוב</a:t>
            </a:r>
            <a:r>
              <a:rPr lang="he-IL" sz="1400" dirty="0">
                <a:solidFill>
                  <a:srgbClr val="1D2129"/>
                </a:solidFill>
                <a:latin typeface="inherit"/>
              </a:rPr>
              <a:t>, ואתרים ובתי קברות כמו בית היתומים של </a:t>
            </a:r>
            <a:r>
              <a:rPr lang="he-IL" sz="1400" dirty="0" err="1">
                <a:solidFill>
                  <a:srgbClr val="1D2129"/>
                </a:solidFill>
                <a:latin typeface="inherit"/>
              </a:rPr>
              <a:t>קורצ'ק</a:t>
            </a:r>
            <a:r>
              <a:rPr lang="he-IL" sz="1400" dirty="0">
                <a:solidFill>
                  <a:srgbClr val="1D2129"/>
                </a:solidFill>
                <a:latin typeface="inherit"/>
              </a:rPr>
              <a:t>, אנדרטת הלב השבור </a:t>
            </a:r>
            <a:r>
              <a:rPr lang="he-IL" sz="1400" dirty="0" err="1">
                <a:solidFill>
                  <a:srgbClr val="1D2129"/>
                </a:solidFill>
                <a:latin typeface="inherit"/>
              </a:rPr>
              <a:t>בלודג</a:t>
            </a:r>
            <a:r>
              <a:rPr lang="he-IL" sz="1400" dirty="0">
                <a:solidFill>
                  <a:srgbClr val="1D2129"/>
                </a:solidFill>
                <a:latin typeface="inherit"/>
              </a:rPr>
              <a:t>', ישיבת חכמי לובלין,  </a:t>
            </a:r>
            <a:r>
              <a:rPr lang="he-IL" sz="1400" dirty="0" err="1">
                <a:solidFill>
                  <a:srgbClr val="1D2129"/>
                </a:solidFill>
                <a:latin typeface="inherit"/>
              </a:rPr>
              <a:t>קרקוב</a:t>
            </a:r>
            <a:r>
              <a:rPr lang="he-IL" sz="1400" dirty="0">
                <a:solidFill>
                  <a:srgbClr val="1D2129"/>
                </a:solidFill>
                <a:latin typeface="inherit"/>
              </a:rPr>
              <a:t> ובתי כהנסת המפוארים </a:t>
            </a:r>
            <a:r>
              <a:rPr lang="he-IL" sz="1400" dirty="0" err="1">
                <a:solidFill>
                  <a:srgbClr val="1D2129"/>
                </a:solidFill>
                <a:latin typeface="inherit"/>
              </a:rPr>
              <a:t>הטמפל</a:t>
            </a:r>
            <a:r>
              <a:rPr lang="he-IL" sz="1400" dirty="0">
                <a:solidFill>
                  <a:srgbClr val="1D2129"/>
                </a:solidFill>
                <a:latin typeface="inherit"/>
              </a:rPr>
              <a:t> </a:t>
            </a:r>
            <a:r>
              <a:rPr lang="he-IL" sz="1400" dirty="0" err="1">
                <a:solidFill>
                  <a:srgbClr val="1D2129"/>
                </a:solidFill>
                <a:latin typeface="inherit"/>
              </a:rPr>
              <a:t>בקרקוב</a:t>
            </a:r>
            <a:r>
              <a:rPr lang="he-IL" sz="1400" dirty="0">
                <a:solidFill>
                  <a:srgbClr val="1D2129"/>
                </a:solidFill>
                <a:latin typeface="inherit"/>
              </a:rPr>
              <a:t> והגטו היהודי ומסלול הגבורה </a:t>
            </a:r>
            <a:r>
              <a:rPr lang="he-IL" sz="1400" dirty="0" err="1">
                <a:solidFill>
                  <a:srgbClr val="1D2129"/>
                </a:solidFill>
                <a:latin typeface="inherit"/>
              </a:rPr>
              <a:t>בורשה</a:t>
            </a:r>
            <a:r>
              <a:rPr lang="he-IL" sz="1400" dirty="0">
                <a:solidFill>
                  <a:srgbClr val="1D2129"/>
                </a:solidFill>
                <a:latin typeface="inherit"/>
              </a:rPr>
              <a:t>. שבוע של למידה מעמיקה על השואה, וחיזוק ערכים , דיונים והבנה מעמיקה של חשיבות המדינה שלנו. חזרנו מחוזקים וגאים. עם ישראל חי.</a:t>
            </a:r>
          </a:p>
          <a:p>
            <a:pPr marL="0" indent="0" algn="just">
              <a:buNone/>
            </a:pPr>
            <a:endParaRPr lang="he-IL" sz="1400" dirty="0">
              <a:solidFill>
                <a:srgbClr val="1D2129"/>
              </a:solidFill>
              <a:latin typeface="inherit"/>
            </a:endParaRPr>
          </a:p>
        </p:txBody>
      </p:sp>
      <p:pic>
        <p:nvPicPr>
          <p:cNvPr id="13" name="תמונה 12">
            <a:extLst>
              <a:ext uri="{FF2B5EF4-FFF2-40B4-BE49-F238E27FC236}">
                <a16:creationId xmlns:a16="http://schemas.microsoft.com/office/drawing/2014/main" id="{9FBE385A-7EE5-4FB7-8169-25A3F7330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199"/>
          <a:stretch/>
        </p:blipFill>
        <p:spPr>
          <a:xfrm rot="10800000">
            <a:off x="43559" y="6053172"/>
            <a:ext cx="6858000" cy="3090828"/>
          </a:xfrm>
          <a:prstGeom prst="rect">
            <a:avLst/>
          </a:prstGeom>
        </p:spPr>
      </p:pic>
      <p:sp>
        <p:nvSpPr>
          <p:cNvPr id="5" name="מלבן 4">
            <a:extLst>
              <a:ext uri="{FF2B5EF4-FFF2-40B4-BE49-F238E27FC236}">
                <a16:creationId xmlns:a16="http://schemas.microsoft.com/office/drawing/2014/main" id="{5F0EA652-D819-40E3-841E-FAE34E926D4B}"/>
              </a:ext>
            </a:extLst>
          </p:cNvPr>
          <p:cNvSpPr/>
          <p:nvPr/>
        </p:nvSpPr>
        <p:spPr>
          <a:xfrm>
            <a:off x="3098567" y="788487"/>
            <a:ext cx="3429000"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spAutoFit/>
          </a:bodyPr>
          <a:lstStyle/>
          <a:p>
            <a:r>
              <a:rPr lang="he-IL" dirty="0">
                <a:solidFill>
                  <a:schemeClr val="tx1"/>
                </a:solidFill>
                <a:latin typeface="inherit"/>
              </a:rPr>
              <a:t>מסע ראשון לפולין</a:t>
            </a:r>
            <a:endParaRPr lang="en-GB" dirty="0">
              <a:solidFill>
                <a:schemeClr val="tx1"/>
              </a:solidFill>
            </a:endParaRPr>
          </a:p>
        </p:txBody>
      </p:sp>
      <p:pic>
        <p:nvPicPr>
          <p:cNvPr id="24" name="תמונה 23">
            <a:extLst>
              <a:ext uri="{FF2B5EF4-FFF2-40B4-BE49-F238E27FC236}">
                <a16:creationId xmlns:a16="http://schemas.microsoft.com/office/drawing/2014/main" id="{1AC3F70B-5BF4-49C8-B582-46E1E1AFD1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02" y="111614"/>
            <a:ext cx="1522749" cy="1191036"/>
          </a:xfrm>
          <a:prstGeom prst="rect">
            <a:avLst/>
          </a:prstGeom>
          <a:ln w="19050">
            <a:solidFill>
              <a:srgbClr val="21331B"/>
            </a:solidFill>
          </a:ln>
        </p:spPr>
      </p:pic>
      <p:pic>
        <p:nvPicPr>
          <p:cNvPr id="7" name="תמונה 6">
            <a:extLst>
              <a:ext uri="{FF2B5EF4-FFF2-40B4-BE49-F238E27FC236}">
                <a16:creationId xmlns:a16="http://schemas.microsoft.com/office/drawing/2014/main" id="{C30EFD3E-B830-4C01-91C6-014EAA67E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011" y="3182004"/>
            <a:ext cx="1886912" cy="1415184"/>
          </a:xfrm>
          <a:prstGeom prst="rect">
            <a:avLst/>
          </a:prstGeom>
          <a:ln w="19050">
            <a:solidFill>
              <a:srgbClr val="21331B"/>
            </a:solid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152E1101-3F3E-4C29-9133-EBAFD1A369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0078" y="3178076"/>
            <a:ext cx="1905612" cy="1429209"/>
          </a:xfrm>
          <a:prstGeom prst="rect">
            <a:avLst/>
          </a:prstGeom>
          <a:ln w="19050">
            <a:solidFill>
              <a:srgbClr val="21331B"/>
            </a:solidFill>
          </a:ln>
          <a:effectLst>
            <a:outerShdw blurRad="292100" dist="139700" dir="2700000" algn="tl" rotWithShape="0">
              <a:srgbClr val="333333">
                <a:alpha val="65000"/>
              </a:srgbClr>
            </a:outerShdw>
          </a:effectLst>
        </p:spPr>
      </p:pic>
      <p:pic>
        <p:nvPicPr>
          <p:cNvPr id="11" name="תמונה 10">
            <a:extLst>
              <a:ext uri="{FF2B5EF4-FFF2-40B4-BE49-F238E27FC236}">
                <a16:creationId xmlns:a16="http://schemas.microsoft.com/office/drawing/2014/main" id="{3256E3A4-F853-4487-8464-1EC776196D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3845" y="3177593"/>
            <a:ext cx="2521013" cy="1418070"/>
          </a:xfrm>
          <a:prstGeom prst="rect">
            <a:avLst/>
          </a:prstGeom>
          <a:ln w="19050">
            <a:solidFill>
              <a:srgbClr val="21331B"/>
            </a:solidFill>
          </a:ln>
          <a:effectLst>
            <a:outerShdw blurRad="292100" dist="139700" dir="2700000" algn="tl" rotWithShape="0">
              <a:srgbClr val="333333">
                <a:alpha val="65000"/>
              </a:srgbClr>
            </a:outerShdw>
          </a:effectLst>
        </p:spPr>
      </p:pic>
      <p:pic>
        <p:nvPicPr>
          <p:cNvPr id="14" name="תמונה 13">
            <a:extLst>
              <a:ext uri="{FF2B5EF4-FFF2-40B4-BE49-F238E27FC236}">
                <a16:creationId xmlns:a16="http://schemas.microsoft.com/office/drawing/2014/main" id="{5AB5CF59-D343-4647-BA89-EBBA085EA9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4437148" y="7731806"/>
            <a:ext cx="2217625" cy="1247414"/>
          </a:xfrm>
          <a:prstGeom prst="rect">
            <a:avLst/>
          </a:prstGeom>
        </p:spPr>
      </p:pic>
      <p:pic>
        <p:nvPicPr>
          <p:cNvPr id="18" name="תמונה 17">
            <a:extLst>
              <a:ext uri="{FF2B5EF4-FFF2-40B4-BE49-F238E27FC236}">
                <a16:creationId xmlns:a16="http://schemas.microsoft.com/office/drawing/2014/main" id="{37EEDC86-FA70-4831-A226-4A42FFE59C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5702" y="7731806"/>
            <a:ext cx="1680823" cy="1260617"/>
          </a:xfrm>
          <a:prstGeom prst="rect">
            <a:avLst/>
          </a:prstGeom>
        </p:spPr>
      </p:pic>
      <p:pic>
        <p:nvPicPr>
          <p:cNvPr id="25" name="תמונה 24">
            <a:extLst>
              <a:ext uri="{FF2B5EF4-FFF2-40B4-BE49-F238E27FC236}">
                <a16:creationId xmlns:a16="http://schemas.microsoft.com/office/drawing/2014/main" id="{D0FC017A-705B-4190-95CA-1C30D3B6F1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191" y="4514716"/>
            <a:ext cx="5821463" cy="3274573"/>
          </a:xfrm>
          <a:prstGeom prst="rect">
            <a:avLst/>
          </a:prstGeom>
          <a:ln w="19050">
            <a:solidFill>
              <a:srgbClr val="21331B"/>
            </a:solidFill>
          </a:ln>
          <a:effectLst>
            <a:outerShdw blurRad="292100" dist="139700" dir="2700000" algn="tl" rotWithShape="0">
              <a:srgbClr val="333333">
                <a:alpha val="65000"/>
              </a:srgbClr>
            </a:outerShdw>
          </a:effectLst>
        </p:spPr>
      </p:pic>
      <p:pic>
        <p:nvPicPr>
          <p:cNvPr id="26" name="תמונה 25">
            <a:extLst>
              <a:ext uri="{FF2B5EF4-FFF2-40B4-BE49-F238E27FC236}">
                <a16:creationId xmlns:a16="http://schemas.microsoft.com/office/drawing/2014/main" id="{EAFC7692-9E45-48BE-9AD3-4AB08ADDDB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4467957" y="7693029"/>
            <a:ext cx="2217625" cy="1247414"/>
          </a:xfrm>
          <a:prstGeom prst="rect">
            <a:avLst/>
          </a:prstGeom>
          <a:ln w="19050">
            <a:solidFill>
              <a:srgbClr val="21331B"/>
            </a:solidFill>
          </a:ln>
          <a:effectLst>
            <a:outerShdw blurRad="292100" dist="139700" dir="2700000" algn="tl" rotWithShape="0">
              <a:srgbClr val="333333">
                <a:alpha val="65000"/>
              </a:srgbClr>
            </a:outerShdw>
          </a:effectLst>
        </p:spPr>
      </p:pic>
      <p:pic>
        <p:nvPicPr>
          <p:cNvPr id="27" name="תמונה 26">
            <a:extLst>
              <a:ext uri="{FF2B5EF4-FFF2-40B4-BE49-F238E27FC236}">
                <a16:creationId xmlns:a16="http://schemas.microsoft.com/office/drawing/2014/main" id="{99961A29-BD44-40F7-91D0-DD89B441B1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7989" y="7693029"/>
            <a:ext cx="1680823" cy="1260617"/>
          </a:xfrm>
          <a:prstGeom prst="rect">
            <a:avLst/>
          </a:prstGeom>
          <a:ln w="19050">
            <a:solidFill>
              <a:srgbClr val="21331B"/>
            </a:solidFill>
          </a:ln>
          <a:effectLst>
            <a:outerShdw blurRad="292100" dist="139700" dir="2700000" algn="tl" rotWithShape="0">
              <a:srgbClr val="333333">
                <a:alpha val="65000"/>
              </a:srgbClr>
            </a:outerShdw>
          </a:effectLst>
        </p:spPr>
      </p:pic>
      <p:pic>
        <p:nvPicPr>
          <p:cNvPr id="28" name="תמונה 27">
            <a:extLst>
              <a:ext uri="{FF2B5EF4-FFF2-40B4-BE49-F238E27FC236}">
                <a16:creationId xmlns:a16="http://schemas.microsoft.com/office/drawing/2014/main" id="{23DAA93B-2CCD-4A95-8174-8983BC1C117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235" t="-1500" r="6676" b="1500"/>
          <a:stretch/>
        </p:blipFill>
        <p:spPr>
          <a:xfrm>
            <a:off x="203226" y="7693030"/>
            <a:ext cx="2365447" cy="1247413"/>
          </a:xfrm>
          <a:prstGeom prst="rect">
            <a:avLst/>
          </a:prstGeom>
          <a:ln w="19050">
            <a:solidFill>
              <a:srgbClr val="21331B"/>
            </a:solidFill>
          </a:ln>
          <a:effectLst>
            <a:outerShdw blurRad="292100" dist="139700" dir="2700000" algn="tl" rotWithShape="0">
              <a:srgbClr val="333333">
                <a:alpha val="65000"/>
              </a:srgbClr>
            </a:outerShdw>
          </a:effectLst>
        </p:spPr>
      </p:pic>
      <p:pic>
        <p:nvPicPr>
          <p:cNvPr id="29" name="תמונה 28">
            <a:extLst>
              <a:ext uri="{FF2B5EF4-FFF2-40B4-BE49-F238E27FC236}">
                <a16:creationId xmlns:a16="http://schemas.microsoft.com/office/drawing/2014/main" id="{A55335C6-A4BA-4C6D-87A0-EC235A54EB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031" t="83652" r="133" b="329"/>
          <a:stretch/>
        </p:blipFill>
        <p:spPr>
          <a:xfrm>
            <a:off x="4835941" y="285280"/>
            <a:ext cx="2078012" cy="350930"/>
          </a:xfrm>
          <a:prstGeom prst="rect">
            <a:avLst/>
          </a:prstGeom>
        </p:spPr>
      </p:pic>
    </p:spTree>
    <p:extLst>
      <p:ext uri="{BB962C8B-B14F-4D97-AF65-F5344CB8AC3E}">
        <p14:creationId xmlns:p14="http://schemas.microsoft.com/office/powerpoint/2010/main" val="152046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338" y="346316"/>
            <a:ext cx="6385627" cy="8460432"/>
          </a:xfrm>
          <a:prstGeom prst="rect">
            <a:avLst/>
          </a:prstGeom>
        </p:spPr>
      </p:pic>
      <p:pic>
        <p:nvPicPr>
          <p:cNvPr id="13" name="תמונה 12">
            <a:extLst>
              <a:ext uri="{FF2B5EF4-FFF2-40B4-BE49-F238E27FC236}">
                <a16:creationId xmlns:a16="http://schemas.microsoft.com/office/drawing/2014/main" id="{9FBE385A-7EE5-4FB7-8169-25A3F7330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199"/>
          <a:stretch/>
        </p:blipFill>
        <p:spPr>
          <a:xfrm rot="10800000">
            <a:off x="43559" y="6053172"/>
            <a:ext cx="6858000" cy="3090828"/>
          </a:xfrm>
          <a:prstGeom prst="rect">
            <a:avLst/>
          </a:prstGeom>
        </p:spPr>
      </p:pic>
      <p:pic>
        <p:nvPicPr>
          <p:cNvPr id="1026" name="Picture 2" descr="×ª××× × ××××× ×××××: ââ××§×¡×ââ">
            <a:extLst>
              <a:ext uri="{FF2B5EF4-FFF2-40B4-BE49-F238E27FC236}">
                <a16:creationId xmlns:a16="http://schemas.microsoft.com/office/drawing/2014/main" id="{4AE22C82-40AD-4D96-A238-716ACCC34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38" y="388052"/>
            <a:ext cx="6345324" cy="8367896"/>
          </a:xfrm>
          <a:prstGeom prst="rect">
            <a:avLst/>
          </a:prstGeom>
          <a:ln w="19050">
            <a:solidFill>
              <a:srgbClr val="21331B"/>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1234E71E-4C18-4027-9467-2ADD6AB3D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031" t="83652" r="133" b="329"/>
          <a:stretch/>
        </p:blipFill>
        <p:spPr>
          <a:xfrm>
            <a:off x="332656" y="50800"/>
            <a:ext cx="1584176" cy="267532"/>
          </a:xfrm>
          <a:prstGeom prst="rect">
            <a:avLst/>
          </a:prstGeom>
        </p:spPr>
      </p:pic>
    </p:spTree>
    <p:extLst>
      <p:ext uri="{BB962C8B-B14F-4D97-AF65-F5344CB8AC3E}">
        <p14:creationId xmlns:p14="http://schemas.microsoft.com/office/powerpoint/2010/main" val="177953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01559" cy="9144000"/>
          </a:xfrm>
          <a:prstGeom prst="rect">
            <a:avLst/>
          </a:prstGeom>
        </p:spPr>
      </p:pic>
      <p:pic>
        <p:nvPicPr>
          <p:cNvPr id="11" name="תמונה 10">
            <a:extLst>
              <a:ext uri="{FF2B5EF4-FFF2-40B4-BE49-F238E27FC236}">
                <a16:creationId xmlns:a16="http://schemas.microsoft.com/office/drawing/2014/main" id="{4EF9BA6E-679A-4984-9649-4110AE857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18" y="621270"/>
            <a:ext cx="3734660" cy="2793216"/>
          </a:xfrm>
          <a:prstGeom prst="rect">
            <a:avLst/>
          </a:prstGeom>
          <a:ln w="19050">
            <a:solidFill>
              <a:schemeClr val="accent6">
                <a:lumMod val="60000"/>
                <a:lumOff val="40000"/>
              </a:schemeClr>
            </a:solidFill>
          </a:ln>
          <a:effectLst>
            <a:outerShdw blurRad="292100" dist="139700" dir="2700000" algn="tl" rotWithShape="0">
              <a:srgbClr val="333333">
                <a:alpha val="65000"/>
              </a:srgbClr>
            </a:outerShdw>
          </a:effectLst>
        </p:spPr>
      </p:pic>
      <p:sp>
        <p:nvSpPr>
          <p:cNvPr id="14" name="מלבן 13">
            <a:extLst>
              <a:ext uri="{FF2B5EF4-FFF2-40B4-BE49-F238E27FC236}">
                <a16:creationId xmlns:a16="http://schemas.microsoft.com/office/drawing/2014/main" id="{4F0F0697-DDB4-4C52-8F04-986DAFA727E3}"/>
              </a:ext>
            </a:extLst>
          </p:cNvPr>
          <p:cNvSpPr/>
          <p:nvPr/>
        </p:nvSpPr>
        <p:spPr>
          <a:xfrm>
            <a:off x="331047" y="3721211"/>
            <a:ext cx="6209931" cy="1200329"/>
          </a:xfrm>
          <a:prstGeom prst="rect">
            <a:avLst/>
          </a:prstGeom>
        </p:spPr>
        <p:txBody>
          <a:bodyPr wrap="square">
            <a:spAutoFit/>
          </a:bodyPr>
          <a:lstStyle/>
          <a:p>
            <a:pPr algn="just"/>
            <a:r>
              <a:rPr lang="he-IL" sz="1200" dirty="0">
                <a:solidFill>
                  <a:srgbClr val="1D2129"/>
                </a:solidFill>
                <a:latin typeface="inherit"/>
              </a:rPr>
              <a:t>ככה פותחים שנה עם טעם מצוין. המורים התקבלו בפרחים על ידי נציגות ההורים בראשות שלמה גבר והתלמידים התקבלו בסוכריות עם מנחת המועצה שלומית שושן ונציגי התלמידים, כולם חנכו את </a:t>
            </a:r>
            <a:r>
              <a:rPr lang="he-IL" sz="1200" dirty="0" err="1">
                <a:solidFill>
                  <a:srgbClr val="1D2129"/>
                </a:solidFill>
                <a:latin typeface="inherit"/>
              </a:rPr>
              <a:t>האינסטוש</a:t>
            </a:r>
            <a:r>
              <a:rPr lang="he-IL" sz="1200" dirty="0">
                <a:solidFill>
                  <a:srgbClr val="1D2129"/>
                </a:solidFill>
                <a:latin typeface="inherit"/>
              </a:rPr>
              <a:t> של אורט האומנים. קינחנו במופע " מיומנה" מהמם בהיכל התרבות של כל תלמידי השש שנתי. עוד שנה של מצוינות אישית בראיה חברתית יצאה לדרך. </a:t>
            </a:r>
            <a:r>
              <a:rPr lang="he-IL" sz="1200" dirty="0">
                <a:solidFill>
                  <a:srgbClr val="365899"/>
                </a:solidFill>
                <a:latin typeface="inherit"/>
                <a:hlinkClick r:id="rId4"/>
              </a:rPr>
              <a:t>#</a:t>
            </a:r>
            <a:r>
              <a:rPr lang="he-IL" sz="1200" dirty="0" err="1">
                <a:solidFill>
                  <a:srgbClr val="365899"/>
                </a:solidFill>
                <a:latin typeface="inherit"/>
                <a:hlinkClick r:id="rId4"/>
              </a:rPr>
              <a:t>תשעט_תהיה_שנה_עם_טעם_מצוין</a:t>
            </a:r>
            <a:r>
              <a:rPr lang="he-IL" sz="1200" dirty="0">
                <a:solidFill>
                  <a:srgbClr val="1D2129"/>
                </a:solidFill>
                <a:latin typeface="inherit"/>
              </a:rPr>
              <a:t>!</a:t>
            </a:r>
          </a:p>
          <a:p>
            <a:br>
              <a:rPr lang="he-IL" sz="1200" dirty="0">
                <a:solidFill>
                  <a:srgbClr val="365899"/>
                </a:solidFill>
                <a:latin typeface="inherit"/>
                <a:hlinkClick r:id="rId5"/>
              </a:rPr>
            </a:br>
            <a:endParaRPr lang="en-GB" sz="1200" dirty="0"/>
          </a:p>
        </p:txBody>
      </p:sp>
      <p:pic>
        <p:nvPicPr>
          <p:cNvPr id="8194" name="Picture 2" descr="×ª××× × ××××× ×××××: âââ2â ×× ×©××â, ââ×× ×©×× ×××××××â, ââ××§×¡×ââââ">
            <a:extLst>
              <a:ext uri="{FF2B5EF4-FFF2-40B4-BE49-F238E27FC236}">
                <a16:creationId xmlns:a16="http://schemas.microsoft.com/office/drawing/2014/main" id="{7638D8AB-CC00-426D-847D-3E1F5F5A2F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514" y="6683451"/>
            <a:ext cx="3723316" cy="2094365"/>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C7AD95C1-C3EA-43A2-A33C-1562CB0BD4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0267" y="255086"/>
            <a:ext cx="2190249" cy="1232015"/>
          </a:xfrm>
          <a:prstGeom prst="rect">
            <a:avLst/>
          </a:prstGeom>
          <a:ln w="19050">
            <a:solidFill>
              <a:schemeClr val="accent6">
                <a:lumMod val="60000"/>
                <a:lumOff val="40000"/>
              </a:schemeClr>
            </a:solidFill>
          </a:ln>
          <a:effectLst>
            <a:outerShdw blurRad="292100" dist="139700" dir="2700000" algn="tl" rotWithShape="0">
              <a:srgbClr val="333333">
                <a:alpha val="65000"/>
              </a:srgbClr>
            </a:outerShdw>
          </a:effectLst>
        </p:spPr>
      </p:pic>
      <p:pic>
        <p:nvPicPr>
          <p:cNvPr id="20" name="תמונה 19">
            <a:extLst>
              <a:ext uri="{FF2B5EF4-FFF2-40B4-BE49-F238E27FC236}">
                <a16:creationId xmlns:a16="http://schemas.microsoft.com/office/drawing/2014/main" id="{FA8C02D8-DEEF-44CA-B897-38778975A7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66199"/>
          <a:stretch/>
        </p:blipFill>
        <p:spPr>
          <a:xfrm rot="10800000">
            <a:off x="43559" y="6053172"/>
            <a:ext cx="6858000" cy="3090828"/>
          </a:xfrm>
          <a:prstGeom prst="rect">
            <a:avLst/>
          </a:prstGeom>
        </p:spPr>
      </p:pic>
      <p:pic>
        <p:nvPicPr>
          <p:cNvPr id="10" name="תמונה 9">
            <a:extLst>
              <a:ext uri="{FF2B5EF4-FFF2-40B4-BE49-F238E27FC236}">
                <a16:creationId xmlns:a16="http://schemas.microsoft.com/office/drawing/2014/main" id="{0D7254EA-D9EE-49F8-A980-D2AD4E9156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2685" y="4921540"/>
            <a:ext cx="3293801" cy="3755403"/>
          </a:xfrm>
          <a:prstGeom prst="rect">
            <a:avLst/>
          </a:prstGeom>
          <a:ln w="19050">
            <a:solidFill>
              <a:schemeClr val="accent6">
                <a:lumMod val="60000"/>
                <a:lumOff val="40000"/>
              </a:schemeClr>
            </a:solid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299BA237-636D-44C2-BDF5-8498FE8FDD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1095" y="463614"/>
            <a:ext cx="2532685" cy="1424635"/>
          </a:xfrm>
          <a:prstGeom prst="rect">
            <a:avLst/>
          </a:prstGeom>
          <a:ln w="12700">
            <a:solidFill>
              <a:srgbClr val="7030A0"/>
            </a:solid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31B342A4-8A4D-416D-A776-7EE3D011D2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1096" y="2041612"/>
            <a:ext cx="2532685" cy="1424635"/>
          </a:xfrm>
          <a:prstGeom prst="rect">
            <a:avLst/>
          </a:prstGeom>
          <a:ln w="12700">
            <a:solidFill>
              <a:srgbClr val="7030A0"/>
            </a:solidFill>
          </a:ln>
          <a:effectLst>
            <a:outerShdw blurRad="292100" dist="139700" dir="2700000" algn="tl" rotWithShape="0">
              <a:srgbClr val="333333">
                <a:alpha val="65000"/>
              </a:srgbClr>
            </a:outerShdw>
          </a:effectLst>
        </p:spPr>
      </p:pic>
      <p:pic>
        <p:nvPicPr>
          <p:cNvPr id="13" name="תמונה 12">
            <a:extLst>
              <a:ext uri="{FF2B5EF4-FFF2-40B4-BE49-F238E27FC236}">
                <a16:creationId xmlns:a16="http://schemas.microsoft.com/office/drawing/2014/main" id="{0665513B-1FF2-4296-8139-3F1396EBCB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022" y="5543244"/>
            <a:ext cx="2532685" cy="1424635"/>
          </a:xfrm>
          <a:prstGeom prst="rect">
            <a:avLst/>
          </a:prstGeom>
          <a:ln w="12700">
            <a:solidFill>
              <a:srgbClr val="7030A0"/>
            </a:solidFill>
          </a:ln>
          <a:effectLst>
            <a:outerShdw blurRad="292100" dist="139700" dir="2700000" algn="tl" rotWithShape="0">
              <a:srgbClr val="333333">
                <a:alpha val="65000"/>
              </a:srgbClr>
            </a:outerShdw>
          </a:effectLst>
        </p:spPr>
      </p:pic>
      <p:pic>
        <p:nvPicPr>
          <p:cNvPr id="16" name="תמונה 15">
            <a:extLst>
              <a:ext uri="{FF2B5EF4-FFF2-40B4-BE49-F238E27FC236}">
                <a16:creationId xmlns:a16="http://schemas.microsoft.com/office/drawing/2014/main" id="{52A71728-7FDD-4E2C-9312-6F305FFF8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022" y="7088404"/>
            <a:ext cx="2532685" cy="1424635"/>
          </a:xfrm>
          <a:prstGeom prst="rect">
            <a:avLst/>
          </a:prstGeom>
          <a:ln w="12700">
            <a:solidFill>
              <a:srgbClr val="7030A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956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 y="0"/>
            <a:ext cx="6901559" cy="9144000"/>
          </a:xfrm>
          <a:prstGeom prst="rect">
            <a:avLst/>
          </a:prstGeom>
        </p:spPr>
      </p:pic>
      <p:pic>
        <p:nvPicPr>
          <p:cNvPr id="32" name="תמונה 31">
            <a:extLst>
              <a:ext uri="{FF2B5EF4-FFF2-40B4-BE49-F238E27FC236}">
                <a16:creationId xmlns:a16="http://schemas.microsoft.com/office/drawing/2014/main" id="{5640E44A-1E52-46E0-B4B6-DCA93B46A8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003" b="93403"/>
          <a:stretch/>
        </p:blipFill>
        <p:spPr>
          <a:xfrm rot="21388766">
            <a:off x="104493" y="8523554"/>
            <a:ext cx="2203399" cy="269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תמונה 30">
            <a:extLst>
              <a:ext uri="{FF2B5EF4-FFF2-40B4-BE49-F238E27FC236}">
                <a16:creationId xmlns:a16="http://schemas.microsoft.com/office/drawing/2014/main" id="{80B8C3B9-AA98-468D-A058-5FEBB257EB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003" b="93403"/>
          <a:stretch/>
        </p:blipFill>
        <p:spPr>
          <a:xfrm rot="21388766">
            <a:off x="-237205" y="2835189"/>
            <a:ext cx="6683761" cy="407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מלבן 4">
            <a:extLst>
              <a:ext uri="{FF2B5EF4-FFF2-40B4-BE49-F238E27FC236}">
                <a16:creationId xmlns:a16="http://schemas.microsoft.com/office/drawing/2014/main" id="{8CBC0187-6622-4559-ACE0-E12FCF48939A}"/>
              </a:ext>
            </a:extLst>
          </p:cNvPr>
          <p:cNvSpPr/>
          <p:nvPr/>
        </p:nvSpPr>
        <p:spPr>
          <a:xfrm>
            <a:off x="1646860" y="4450572"/>
            <a:ext cx="3429000" cy="584775"/>
          </a:xfrm>
          <a:prstGeom prst="rect">
            <a:avLst/>
          </a:prstGeom>
        </p:spPr>
        <p:txBody>
          <a:bodyPr>
            <a:spAutoFit/>
          </a:bodyPr>
          <a:lstStyle/>
          <a:p>
            <a:pPr algn="ctr"/>
            <a:r>
              <a:rPr lang="he-IL" sz="1600" dirty="0">
                <a:solidFill>
                  <a:srgbClr val="00B050"/>
                </a:solidFill>
              </a:rPr>
              <a:t>תשע"ט </a:t>
            </a:r>
            <a:br>
              <a:rPr lang="he-IL" sz="1600" dirty="0">
                <a:solidFill>
                  <a:srgbClr val="00B050"/>
                </a:solidFill>
              </a:rPr>
            </a:br>
            <a:r>
              <a:rPr lang="he-IL" sz="1600" dirty="0">
                <a:solidFill>
                  <a:srgbClr val="00B050"/>
                </a:solidFill>
              </a:rPr>
              <a:t>תהיה שנה עם טעם מצוין</a:t>
            </a:r>
            <a:endParaRPr lang="en-GB" sz="1600" dirty="0">
              <a:solidFill>
                <a:srgbClr val="00B050"/>
              </a:solidFill>
            </a:endParaRPr>
          </a:p>
        </p:txBody>
      </p:sp>
      <p:sp>
        <p:nvSpPr>
          <p:cNvPr id="6" name="מלבן 5">
            <a:extLst>
              <a:ext uri="{FF2B5EF4-FFF2-40B4-BE49-F238E27FC236}">
                <a16:creationId xmlns:a16="http://schemas.microsoft.com/office/drawing/2014/main" id="{5E750BF8-A50B-48BF-8F66-E8D53AC38F28}"/>
              </a:ext>
            </a:extLst>
          </p:cNvPr>
          <p:cNvSpPr/>
          <p:nvPr/>
        </p:nvSpPr>
        <p:spPr>
          <a:xfrm>
            <a:off x="2011439" y="5035347"/>
            <a:ext cx="2877388" cy="2308324"/>
          </a:xfrm>
          <a:prstGeom prst="rect">
            <a:avLst/>
          </a:prstGeom>
        </p:spPr>
        <p:txBody>
          <a:bodyPr wrap="square">
            <a:spAutoFit/>
          </a:bodyPr>
          <a:lstStyle/>
          <a:p>
            <a:pPr algn="just"/>
            <a:r>
              <a:rPr lang="he-IL" sz="1200" dirty="0"/>
              <a:t>דיאלוג בראש חודש עברי בכל חודש הוא חגיגה באורט האומנים. חודש תשרי התקבל בברכה. עם תפוח בדבש, ברכות מהלב ומסורת יהודית קיבלנו בחיבוק את השנה העברית החדשה. ישר </a:t>
            </a:r>
            <a:r>
              <a:rPr lang="he-IL" sz="1200" dirty="0" err="1"/>
              <a:t>כח</a:t>
            </a:r>
            <a:r>
              <a:rPr lang="he-IL" sz="1200" dirty="0"/>
              <a:t> לגילה גלמן הרכזת החברתית, למירב שבתאי שסייעה ולרב </a:t>
            </a:r>
            <a:r>
              <a:rPr lang="he-IL" sz="1200" dirty="0" err="1"/>
              <a:t>יענקי</a:t>
            </a:r>
            <a:r>
              <a:rPr lang="he-IL" sz="1200" dirty="0"/>
              <a:t> שברך ותקע בשופר בכל הכיתות. הרב אמר שהשנה </a:t>
            </a:r>
            <a:r>
              <a:rPr lang="he-IL" sz="1200" dirty="0" err="1"/>
              <a:t>נשתפר..ואכן</a:t>
            </a:r>
            <a:r>
              <a:rPr lang="he-IL" sz="1200" dirty="0"/>
              <a:t> נאחל לכולם שנה משופרת ושקול השופר הנשמע למרחקים יבשר על הגשמת משאלות. נאחל לתלמידינו ולמשפחות שנה טובה. שנת אושר, בריאות ואהבה. ושהחיילים ישובו הביתה בשלום. !</a:t>
            </a:r>
          </a:p>
        </p:txBody>
      </p:sp>
      <p:pic>
        <p:nvPicPr>
          <p:cNvPr id="8" name="תמונה 7">
            <a:extLst>
              <a:ext uri="{FF2B5EF4-FFF2-40B4-BE49-F238E27FC236}">
                <a16:creationId xmlns:a16="http://schemas.microsoft.com/office/drawing/2014/main" id="{BB054E09-A8C2-4EE6-B8F4-4D630DE077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2183" y="5022076"/>
            <a:ext cx="2795936" cy="1572714"/>
          </a:xfrm>
          <a:prstGeom prst="rect">
            <a:avLst/>
          </a:prstGeom>
        </p:spPr>
        <p:style>
          <a:lnRef idx="2">
            <a:schemeClr val="accent1"/>
          </a:lnRef>
          <a:fillRef idx="1">
            <a:schemeClr val="lt1"/>
          </a:fillRef>
          <a:effectRef idx="0">
            <a:schemeClr val="accent1"/>
          </a:effectRef>
          <a:fontRef idx="minor">
            <a:schemeClr val="dk1"/>
          </a:fontRef>
        </p:style>
      </p:pic>
      <p:pic>
        <p:nvPicPr>
          <p:cNvPr id="10" name="תמונה 9">
            <a:extLst>
              <a:ext uri="{FF2B5EF4-FFF2-40B4-BE49-F238E27FC236}">
                <a16:creationId xmlns:a16="http://schemas.microsoft.com/office/drawing/2014/main" id="{E387008A-C2E8-4989-A213-B22D67A7F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586" y="3087921"/>
            <a:ext cx="2096952" cy="1179536"/>
          </a:xfrm>
          <a:prstGeom prst="rect">
            <a:avLst/>
          </a:prstGeom>
        </p:spPr>
        <p:style>
          <a:lnRef idx="2">
            <a:schemeClr val="accent1"/>
          </a:lnRef>
          <a:fillRef idx="1">
            <a:schemeClr val="lt1"/>
          </a:fillRef>
          <a:effectRef idx="0">
            <a:schemeClr val="accent1"/>
          </a:effectRef>
          <a:fontRef idx="minor">
            <a:schemeClr val="dk1"/>
          </a:fontRef>
        </p:style>
      </p:pic>
      <p:pic>
        <p:nvPicPr>
          <p:cNvPr id="16" name="תמונה 15">
            <a:extLst>
              <a:ext uri="{FF2B5EF4-FFF2-40B4-BE49-F238E27FC236}">
                <a16:creationId xmlns:a16="http://schemas.microsoft.com/office/drawing/2014/main" id="{270A88A0-D452-4919-9DDD-82B41D5A21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8744" y="3087921"/>
            <a:ext cx="2096952" cy="1179536"/>
          </a:xfrm>
          <a:prstGeom prst="rect">
            <a:avLst/>
          </a:prstGeom>
        </p:spPr>
        <p:style>
          <a:lnRef idx="2">
            <a:schemeClr val="accent1"/>
          </a:lnRef>
          <a:fillRef idx="1">
            <a:schemeClr val="lt1"/>
          </a:fillRef>
          <a:effectRef idx="0">
            <a:schemeClr val="accent1"/>
          </a:effectRef>
          <a:fontRef idx="minor">
            <a:schemeClr val="dk1"/>
          </a:fontRef>
        </p:style>
      </p:pic>
      <p:pic>
        <p:nvPicPr>
          <p:cNvPr id="18" name="תמונה 17">
            <a:extLst>
              <a:ext uri="{FF2B5EF4-FFF2-40B4-BE49-F238E27FC236}">
                <a16:creationId xmlns:a16="http://schemas.microsoft.com/office/drawing/2014/main" id="{E3E158B9-60FC-4CCE-A0EC-3BD27E4B68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688" y="3087921"/>
            <a:ext cx="2096952" cy="1179536"/>
          </a:xfrm>
          <a:prstGeom prst="rect">
            <a:avLst/>
          </a:prstGeom>
        </p:spPr>
        <p:style>
          <a:lnRef idx="2">
            <a:schemeClr val="accent1"/>
          </a:lnRef>
          <a:fillRef idx="1">
            <a:schemeClr val="lt1"/>
          </a:fillRef>
          <a:effectRef idx="0">
            <a:schemeClr val="accent1"/>
          </a:effectRef>
          <a:fontRef idx="minor">
            <a:schemeClr val="dk1"/>
          </a:fontRef>
        </p:style>
      </p:pic>
      <p:pic>
        <p:nvPicPr>
          <p:cNvPr id="20" name="תמונה 19">
            <a:extLst>
              <a:ext uri="{FF2B5EF4-FFF2-40B4-BE49-F238E27FC236}">
                <a16:creationId xmlns:a16="http://schemas.microsoft.com/office/drawing/2014/main" id="{0CECA300-FEF3-4B3D-8CBA-4C00AD0FBE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428" y="7396850"/>
            <a:ext cx="2096952" cy="1179536"/>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pic>
        <p:nvPicPr>
          <p:cNvPr id="22" name="תמונה 21">
            <a:extLst>
              <a:ext uri="{FF2B5EF4-FFF2-40B4-BE49-F238E27FC236}">
                <a16:creationId xmlns:a16="http://schemas.microsoft.com/office/drawing/2014/main" id="{E6C3D68B-BD37-4F73-A90E-FD5DEC12E7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8124" y="4410465"/>
            <a:ext cx="1537765" cy="2795936"/>
          </a:xfrm>
          <a:prstGeom prst="rect">
            <a:avLst/>
          </a:prstGeom>
        </p:spPr>
        <p:style>
          <a:lnRef idx="2">
            <a:schemeClr val="accent1"/>
          </a:lnRef>
          <a:fillRef idx="1">
            <a:schemeClr val="lt1"/>
          </a:fillRef>
          <a:effectRef idx="0">
            <a:schemeClr val="accent1"/>
          </a:effectRef>
          <a:fontRef idx="minor">
            <a:schemeClr val="dk1"/>
          </a:fontRef>
        </p:style>
      </p:pic>
      <p:pic>
        <p:nvPicPr>
          <p:cNvPr id="23" name="תמונה 22">
            <a:extLst>
              <a:ext uri="{FF2B5EF4-FFF2-40B4-BE49-F238E27FC236}">
                <a16:creationId xmlns:a16="http://schemas.microsoft.com/office/drawing/2014/main" id="{85CB8865-2C78-4DF7-A110-C0EFB83655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2183" y="5037066"/>
            <a:ext cx="2795936" cy="1572714"/>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pic>
        <p:nvPicPr>
          <p:cNvPr id="24" name="תמונה 23">
            <a:extLst>
              <a:ext uri="{FF2B5EF4-FFF2-40B4-BE49-F238E27FC236}">
                <a16:creationId xmlns:a16="http://schemas.microsoft.com/office/drawing/2014/main" id="{B3070B96-A771-4727-B866-2D8D172BD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586" y="3102911"/>
            <a:ext cx="2096952" cy="1179536"/>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pic>
        <p:nvPicPr>
          <p:cNvPr id="25" name="תמונה 24">
            <a:extLst>
              <a:ext uri="{FF2B5EF4-FFF2-40B4-BE49-F238E27FC236}">
                <a16:creationId xmlns:a16="http://schemas.microsoft.com/office/drawing/2014/main" id="{BAD0E284-BFA2-4715-A013-CF4806706B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8744" y="3102911"/>
            <a:ext cx="2096952" cy="1179536"/>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pic>
        <p:nvPicPr>
          <p:cNvPr id="26" name="תמונה 25">
            <a:extLst>
              <a:ext uri="{FF2B5EF4-FFF2-40B4-BE49-F238E27FC236}">
                <a16:creationId xmlns:a16="http://schemas.microsoft.com/office/drawing/2014/main" id="{FBA1AA42-A08E-4937-9613-8702872873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688" y="3102911"/>
            <a:ext cx="2096952" cy="1179536"/>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pic>
        <p:nvPicPr>
          <p:cNvPr id="27" name="תמונה 26">
            <a:extLst>
              <a:ext uri="{FF2B5EF4-FFF2-40B4-BE49-F238E27FC236}">
                <a16:creationId xmlns:a16="http://schemas.microsoft.com/office/drawing/2014/main" id="{B55335D4-FB91-4839-9FEB-EF0EA8D1AB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8124" y="4425455"/>
            <a:ext cx="1537765" cy="2795936"/>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pic>
        <p:nvPicPr>
          <p:cNvPr id="28" name="Picture 4" descr="http://www.pngall.com/wp-content/uploads/2016/07/Facebook-PNG-Image.png">
            <a:hlinkClick r:id="rId10"/>
            <a:extLst>
              <a:ext uri="{FF2B5EF4-FFF2-40B4-BE49-F238E27FC236}">
                <a16:creationId xmlns:a16="http://schemas.microsoft.com/office/drawing/2014/main" id="{E77B8BB5-BE19-46AD-919B-0435669E557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90492" y="363368"/>
            <a:ext cx="2288901" cy="2288901"/>
          </a:xfrm>
          <a:prstGeom prst="rect">
            <a:avLst/>
          </a:prstGeom>
          <a:noFill/>
          <a:extLst>
            <a:ext uri="{909E8E84-426E-40DD-AFC4-6F175D3DCCD1}">
              <a14:hiddenFill xmlns:a14="http://schemas.microsoft.com/office/drawing/2010/main">
                <a:solidFill>
                  <a:srgbClr val="FFFFFF"/>
                </a:solidFill>
              </a14:hiddenFill>
            </a:ext>
          </a:extLst>
        </p:spPr>
      </p:pic>
      <p:pic>
        <p:nvPicPr>
          <p:cNvPr id="29" name="גרפיקה 28" descr="הורדה מהענן">
            <a:extLst>
              <a:ext uri="{FF2B5EF4-FFF2-40B4-BE49-F238E27FC236}">
                <a16:creationId xmlns:a16="http://schemas.microsoft.com/office/drawing/2014/main" id="{0E21888F-2BE7-45AA-8E11-5690162F89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33256" y="236582"/>
            <a:ext cx="847274" cy="847274"/>
          </a:xfrm>
          <a:prstGeom prst="rect">
            <a:avLst/>
          </a:prstGeom>
        </p:spPr>
      </p:pic>
      <p:sp>
        <p:nvSpPr>
          <p:cNvPr id="30" name="מלבן 29">
            <a:extLst>
              <a:ext uri="{FF2B5EF4-FFF2-40B4-BE49-F238E27FC236}">
                <a16:creationId xmlns:a16="http://schemas.microsoft.com/office/drawing/2014/main" id="{7AEB0655-D49D-451C-9E42-57643832AA8B}"/>
              </a:ext>
            </a:extLst>
          </p:cNvPr>
          <p:cNvSpPr/>
          <p:nvPr/>
        </p:nvSpPr>
        <p:spPr>
          <a:xfrm>
            <a:off x="3956863" y="1467031"/>
            <a:ext cx="2623667" cy="10772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he-IL" sz="1600" dirty="0">
                <a:solidFill>
                  <a:schemeClr val="tx1"/>
                </a:solidFill>
              </a:rPr>
              <a:t>בואו לראות מה קורה באורט קריית האומנים </a:t>
            </a:r>
            <a:r>
              <a:rPr lang="he-IL" sz="1600" dirty="0" err="1">
                <a:solidFill>
                  <a:schemeClr val="tx1"/>
                </a:solidFill>
              </a:rPr>
              <a:t>בפייסבוק</a:t>
            </a:r>
            <a:r>
              <a:rPr lang="he-IL" sz="1600" dirty="0">
                <a:solidFill>
                  <a:schemeClr val="tx1"/>
                </a:solidFill>
              </a:rPr>
              <a:t> אפשר להיכנס לקישור באייקון </a:t>
            </a:r>
            <a:r>
              <a:rPr lang="he-IL" sz="1600" dirty="0" err="1">
                <a:solidFill>
                  <a:schemeClr val="tx1"/>
                </a:solidFill>
              </a:rPr>
              <a:t>הפייסבוק</a:t>
            </a:r>
            <a:r>
              <a:rPr lang="he-IL" sz="1600" dirty="0">
                <a:solidFill>
                  <a:schemeClr val="tx1"/>
                </a:solidFill>
              </a:rPr>
              <a:t>. </a:t>
            </a:r>
            <a:r>
              <a:rPr lang="he-IL" sz="1600" b="1" i="1" dirty="0">
                <a:solidFill>
                  <a:schemeClr val="tx1"/>
                </a:solidFill>
              </a:rPr>
              <a:t>ת ה נ ו  </a:t>
            </a:r>
            <a:r>
              <a:rPr lang="he-IL" sz="1600" dirty="0">
                <a:solidFill>
                  <a:schemeClr val="tx1"/>
                </a:solidFill>
              </a:rPr>
              <a:t>!</a:t>
            </a:r>
            <a:endParaRPr lang="en-GB" sz="1600" dirty="0">
              <a:solidFill>
                <a:schemeClr val="tx1"/>
              </a:solidFill>
            </a:endParaRPr>
          </a:p>
        </p:txBody>
      </p:sp>
    </p:spTree>
    <p:extLst>
      <p:ext uri="{BB962C8B-B14F-4D97-AF65-F5344CB8AC3E}">
        <p14:creationId xmlns:p14="http://schemas.microsoft.com/office/powerpoint/2010/main" val="216169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01559" cy="9144000"/>
          </a:xfrm>
          <a:prstGeom prst="rect">
            <a:avLst/>
          </a:prstGeom>
        </p:spPr>
      </p:pic>
      <p:pic>
        <p:nvPicPr>
          <p:cNvPr id="16" name="תמונה 15">
            <a:extLst>
              <a:ext uri="{FF2B5EF4-FFF2-40B4-BE49-F238E27FC236}">
                <a16:creationId xmlns:a16="http://schemas.microsoft.com/office/drawing/2014/main" id="{136531AF-17FB-44EF-B311-5482CDB59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1721">
            <a:off x="4148879" y="383370"/>
            <a:ext cx="2340968" cy="1755726"/>
          </a:xfrm>
          <a:prstGeom prst="rect">
            <a:avLst/>
          </a:prstGeom>
          <a:ln w="19050">
            <a:solidFill>
              <a:srgbClr val="92D050"/>
            </a:solidFill>
          </a:ln>
          <a:effectLst>
            <a:outerShdw blurRad="292100" dist="139700" dir="2700000" algn="tl" rotWithShape="0">
              <a:srgbClr val="333333">
                <a:alpha val="65000"/>
              </a:srgbClr>
            </a:outerShdw>
          </a:effectLst>
        </p:spPr>
      </p:pic>
      <p:sp>
        <p:nvSpPr>
          <p:cNvPr id="5" name="מלבן 4">
            <a:extLst>
              <a:ext uri="{FF2B5EF4-FFF2-40B4-BE49-F238E27FC236}">
                <a16:creationId xmlns:a16="http://schemas.microsoft.com/office/drawing/2014/main" id="{C528F447-9C7C-444C-806F-4A535A2947D3}"/>
              </a:ext>
            </a:extLst>
          </p:cNvPr>
          <p:cNvSpPr/>
          <p:nvPr/>
        </p:nvSpPr>
        <p:spPr>
          <a:xfrm>
            <a:off x="836711" y="2677289"/>
            <a:ext cx="2453903" cy="830997"/>
          </a:xfrm>
          <a:prstGeom prst="rect">
            <a:avLst/>
          </a:prstGeom>
        </p:spPr>
        <p:txBody>
          <a:bodyPr wrap="square">
            <a:spAutoFit/>
          </a:bodyPr>
          <a:lstStyle/>
          <a:p>
            <a:pPr algn="ctr"/>
            <a:r>
              <a:rPr lang="he-IL" sz="1600" b="1" dirty="0">
                <a:solidFill>
                  <a:schemeClr val="bg1"/>
                </a:solidFill>
              </a:rPr>
              <a:t>סיור מורשת ואחדות בירושלים של זהב</a:t>
            </a:r>
            <a:br>
              <a:rPr lang="he-IL" sz="1600" b="1" dirty="0">
                <a:solidFill>
                  <a:schemeClr val="bg1"/>
                </a:solidFill>
              </a:rPr>
            </a:br>
            <a:endParaRPr lang="en-GB" sz="1600" b="1" dirty="0">
              <a:solidFill>
                <a:schemeClr val="bg1"/>
              </a:solidFill>
            </a:endParaRPr>
          </a:p>
        </p:txBody>
      </p:sp>
      <p:sp>
        <p:nvSpPr>
          <p:cNvPr id="6" name="מלבן 5">
            <a:extLst>
              <a:ext uri="{FF2B5EF4-FFF2-40B4-BE49-F238E27FC236}">
                <a16:creationId xmlns:a16="http://schemas.microsoft.com/office/drawing/2014/main" id="{AE53BB66-4618-415E-8766-D134024033F4}"/>
              </a:ext>
            </a:extLst>
          </p:cNvPr>
          <p:cNvSpPr/>
          <p:nvPr/>
        </p:nvSpPr>
        <p:spPr>
          <a:xfrm>
            <a:off x="733127" y="530136"/>
            <a:ext cx="3429000" cy="267765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he-IL" sz="1200" dirty="0"/>
              <a:t>שכבת י' השתתפה בסיור מורשת ואחדות בירושלים לכבוד חגי תשרי ויום הכיפורים .</a:t>
            </a:r>
          </a:p>
          <a:p>
            <a:pPr algn="just"/>
            <a:r>
              <a:rPr lang="he-IL" sz="1200" dirty="0"/>
              <a:t>התלמידים והצוות החלו את הסיור </a:t>
            </a:r>
            <a:r>
              <a:rPr lang="he-IL" sz="1200" dirty="0" err="1"/>
              <a:t>בממילא</a:t>
            </a:r>
            <a:r>
              <a:rPr lang="he-IL" sz="1200" dirty="0"/>
              <a:t>, המשיכו למזרקות ולהדרכה בפארק טדי, נכנסו בשירה ובריקודים לעיר העתיקה בואך קבר דוד, נחו ליד המנורה ברובע היהודי וקינחו בשאון ההמונים המתפללים בכותל. היה מרגש, מאחד ומחזק. ישר </a:t>
            </a:r>
            <a:r>
              <a:rPr lang="he-IL" sz="1200" dirty="0" err="1"/>
              <a:t>כח</a:t>
            </a:r>
            <a:r>
              <a:rPr lang="he-IL" sz="1200" dirty="0"/>
              <a:t> לתלמידים שעמדו בפרץ ובצפיפות, לצוות המורים בראשות המנהל שלומי </a:t>
            </a:r>
            <a:r>
              <a:rPr lang="he-IL" sz="1200" dirty="0" err="1"/>
              <a:t>גולנזר</a:t>
            </a:r>
            <a:r>
              <a:rPr lang="he-IL" sz="1200" dirty="0"/>
              <a:t>, גילה גלמן הרכזת החברתית ,לגלית </a:t>
            </a:r>
            <a:r>
              <a:rPr lang="he-IL" sz="1200" dirty="0" err="1"/>
              <a:t>סננס</a:t>
            </a:r>
            <a:r>
              <a:rPr lang="he-IL" sz="1200" dirty="0"/>
              <a:t> רכזת התיכון, רויטל מזוז יועצת התיכון, לצוות מחנכי י' המקסימות ג'ודי, רעות, גילה וגלית והמורים המלווים. תודה גדולה למירב שלום מנהלת החטיבה וצוות מורי החטיבה שממשיך לחבק גם את תלמידי התיכון והצטרפו לסיור המהפנט. </a:t>
            </a:r>
          </a:p>
        </p:txBody>
      </p:sp>
      <p:pic>
        <p:nvPicPr>
          <p:cNvPr id="17" name="תמונה 16">
            <a:extLst>
              <a:ext uri="{FF2B5EF4-FFF2-40B4-BE49-F238E27FC236}">
                <a16:creationId xmlns:a16="http://schemas.microsoft.com/office/drawing/2014/main" id="{B5DDA6D0-768D-48CA-8960-55D45F10D6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031" t="83652" r="133" b="329"/>
          <a:stretch/>
        </p:blipFill>
        <p:spPr>
          <a:xfrm>
            <a:off x="4410374" y="2465840"/>
            <a:ext cx="2186978" cy="369332"/>
          </a:xfrm>
          <a:prstGeom prst="rect">
            <a:avLst/>
          </a:prstGeom>
        </p:spPr>
      </p:pic>
      <p:pic>
        <p:nvPicPr>
          <p:cNvPr id="18" name="תמונה 17">
            <a:extLst>
              <a:ext uri="{FF2B5EF4-FFF2-40B4-BE49-F238E27FC236}">
                <a16:creationId xmlns:a16="http://schemas.microsoft.com/office/drawing/2014/main" id="{EF715D1E-F3AD-41FD-A9E0-CF17F5DC58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6199"/>
          <a:stretch/>
        </p:blipFill>
        <p:spPr>
          <a:xfrm rot="10800000">
            <a:off x="43559" y="6053172"/>
            <a:ext cx="6858000" cy="3090828"/>
          </a:xfrm>
          <a:prstGeom prst="rect">
            <a:avLst/>
          </a:prstGeom>
        </p:spPr>
      </p:pic>
      <p:pic>
        <p:nvPicPr>
          <p:cNvPr id="19" name="תמונה 18">
            <a:extLst>
              <a:ext uri="{FF2B5EF4-FFF2-40B4-BE49-F238E27FC236}">
                <a16:creationId xmlns:a16="http://schemas.microsoft.com/office/drawing/2014/main" id="{B3D72E40-ECFF-4A4E-9151-AC8B915C27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086" t="85346"/>
          <a:stretch/>
        </p:blipFill>
        <p:spPr>
          <a:xfrm>
            <a:off x="43559" y="8497358"/>
            <a:ext cx="1729257" cy="542295"/>
          </a:xfrm>
          <a:prstGeom prst="rect">
            <a:avLst/>
          </a:prstGeom>
        </p:spPr>
      </p:pic>
      <p:pic>
        <p:nvPicPr>
          <p:cNvPr id="12" name="תמונה 11">
            <a:extLst>
              <a:ext uri="{FF2B5EF4-FFF2-40B4-BE49-F238E27FC236}">
                <a16:creationId xmlns:a16="http://schemas.microsoft.com/office/drawing/2014/main" id="{1676814F-50CC-4E2D-97B1-D728BEA42D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80" y="3580411"/>
            <a:ext cx="6084982" cy="4563737"/>
          </a:xfrm>
          <a:prstGeom prst="rect">
            <a:avLst/>
          </a:prstGeom>
          <a:ln w="19050">
            <a:solidFill>
              <a:srgbClr val="92D050"/>
            </a:solid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45F59FA0-EE6B-40C4-9380-9CED7A0832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22114">
            <a:off x="444084" y="3260557"/>
            <a:ext cx="2340969" cy="1316795"/>
          </a:xfrm>
          <a:prstGeom prst="rect">
            <a:avLst/>
          </a:prstGeom>
          <a:ln w="19050">
            <a:solidFill>
              <a:srgbClr val="92D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577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01559" cy="8532440"/>
          </a:xfrm>
          <a:prstGeom prst="rect">
            <a:avLst/>
          </a:prstGeom>
        </p:spPr>
      </p:pic>
      <p:pic>
        <p:nvPicPr>
          <p:cNvPr id="35" name="תמונה 34">
            <a:extLst>
              <a:ext uri="{FF2B5EF4-FFF2-40B4-BE49-F238E27FC236}">
                <a16:creationId xmlns:a16="http://schemas.microsoft.com/office/drawing/2014/main" id="{BFB38B73-570F-4060-8787-7175A24BDE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003" b="93403"/>
          <a:stretch/>
        </p:blipFill>
        <p:spPr>
          <a:xfrm>
            <a:off x="174239" y="3830500"/>
            <a:ext cx="6683761" cy="418311"/>
          </a:xfrm>
          <a:prstGeom prst="ellipse">
            <a:avLst/>
          </a:prstGeom>
          <a:ln>
            <a:noFill/>
          </a:ln>
          <a:effectLst>
            <a:softEdge rad="112500"/>
          </a:effectLst>
        </p:spPr>
      </p:pic>
      <p:sp>
        <p:nvSpPr>
          <p:cNvPr id="2" name="כותרת 1"/>
          <p:cNvSpPr>
            <a:spLocks noGrp="1"/>
          </p:cNvSpPr>
          <p:nvPr>
            <p:ph type="title"/>
          </p:nvPr>
        </p:nvSpPr>
        <p:spPr/>
        <p:txBody>
          <a:bodyPr/>
          <a:lstStyle/>
          <a:p>
            <a:pPr marL="457200" lvl="0" indent="-431800">
              <a:spcBef>
                <a:spcPts val="640"/>
              </a:spcBef>
            </a:pPr>
            <a:r>
              <a:rPr lang="he-IL" sz="1400" dirty="0">
                <a:solidFill>
                  <a:srgbClr val="1D2129"/>
                </a:solidFill>
                <a:latin typeface="Helvetica"/>
              </a:rPr>
              <a:t>.</a:t>
            </a:r>
            <a:endParaRPr lang="he-IL" sz="1400" dirty="0">
              <a:solidFill>
                <a:srgbClr val="000000"/>
              </a:solidFill>
            </a:endParaRPr>
          </a:p>
        </p:txBody>
      </p:sp>
      <p:sp>
        <p:nvSpPr>
          <p:cNvPr id="6" name="מלבן 5">
            <a:extLst>
              <a:ext uri="{FF2B5EF4-FFF2-40B4-BE49-F238E27FC236}">
                <a16:creationId xmlns:a16="http://schemas.microsoft.com/office/drawing/2014/main" id="{7B189413-B898-4FE7-9DD1-304D69AF6C05}"/>
              </a:ext>
            </a:extLst>
          </p:cNvPr>
          <p:cNvSpPr/>
          <p:nvPr/>
        </p:nvSpPr>
        <p:spPr>
          <a:xfrm>
            <a:off x="4882601" y="735137"/>
            <a:ext cx="1916832" cy="2862322"/>
          </a:xfrm>
          <a:prstGeom prst="rect">
            <a:avLst/>
          </a:prstGeom>
        </p:spPr>
        <p:txBody>
          <a:bodyPr wrap="square">
            <a:spAutoFit/>
          </a:bodyPr>
          <a:lstStyle/>
          <a:p>
            <a:pPr algn="just"/>
            <a:r>
              <a:rPr lang="he-IL" sz="1200" dirty="0"/>
              <a:t>ושמחת בחגיך והיית אך שמח. בחול המועד סוכות צעדו תלמידים, מורים והורים בצעדת רמלה עיר עולם הססגונית ה-2. מסורת של בריאות, אחדות והנאה משותפת. </a:t>
            </a:r>
          </a:p>
          <a:p>
            <a:pPr algn="just"/>
            <a:r>
              <a:rPr lang="he-IL" sz="1200" dirty="0"/>
              <a:t>תודה גדולה </a:t>
            </a:r>
            <a:r>
              <a:rPr lang="he-IL" sz="1200" dirty="0" err="1"/>
              <a:t>לאורנית</a:t>
            </a:r>
            <a:r>
              <a:rPr lang="he-IL" sz="1200" dirty="0"/>
              <a:t> שוורץ שלנו שגייסה והובילה את הארגון מטעם בית הספר (וגם בארגון העירוני לא טמנה ידה בצלחת) ותודה לתלמידים הרבים שהגיעו להתנדב, לחלק מים, לצעוד, לרקוד ולהופיע. </a:t>
            </a:r>
          </a:p>
        </p:txBody>
      </p:sp>
      <p:sp>
        <p:nvSpPr>
          <p:cNvPr id="7" name="מלבן 6">
            <a:extLst>
              <a:ext uri="{FF2B5EF4-FFF2-40B4-BE49-F238E27FC236}">
                <a16:creationId xmlns:a16="http://schemas.microsoft.com/office/drawing/2014/main" id="{AF81AE0B-4528-4AD8-B695-7DA09500B697}"/>
              </a:ext>
            </a:extLst>
          </p:cNvPr>
          <p:cNvSpPr/>
          <p:nvPr/>
        </p:nvSpPr>
        <p:spPr>
          <a:xfrm>
            <a:off x="5022884" y="196907"/>
            <a:ext cx="1609736" cy="338554"/>
          </a:xfrm>
          <a:prstGeom prst="rect">
            <a:avLst/>
          </a:prstGeom>
        </p:spPr>
        <p:txBody>
          <a:bodyPr wrap="none">
            <a:spAutoFit/>
          </a:bodyPr>
          <a:lstStyle/>
          <a:p>
            <a:r>
              <a:rPr lang="he-IL" sz="1600" b="1" dirty="0">
                <a:solidFill>
                  <a:srgbClr val="996633"/>
                </a:solidFill>
              </a:rPr>
              <a:t>רמלה עיר עולם 2</a:t>
            </a:r>
            <a:endParaRPr lang="en-GB" sz="1600" b="1" dirty="0">
              <a:solidFill>
                <a:srgbClr val="996633"/>
              </a:solidFill>
            </a:endParaRPr>
          </a:p>
        </p:txBody>
      </p:sp>
      <p:pic>
        <p:nvPicPr>
          <p:cNvPr id="23" name="תמונה 22">
            <a:extLst>
              <a:ext uri="{FF2B5EF4-FFF2-40B4-BE49-F238E27FC236}">
                <a16:creationId xmlns:a16="http://schemas.microsoft.com/office/drawing/2014/main" id="{B422B327-A1E6-4A7A-A157-F7FA56FD1A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003" b="93403"/>
          <a:stretch/>
        </p:blipFill>
        <p:spPr>
          <a:xfrm>
            <a:off x="87119" y="8563218"/>
            <a:ext cx="6683761" cy="418311"/>
          </a:xfrm>
          <a:prstGeom prst="rect">
            <a:avLst/>
          </a:prstGeom>
        </p:spPr>
      </p:pic>
      <p:pic>
        <p:nvPicPr>
          <p:cNvPr id="25" name="תמונה 24">
            <a:extLst>
              <a:ext uri="{FF2B5EF4-FFF2-40B4-BE49-F238E27FC236}">
                <a16:creationId xmlns:a16="http://schemas.microsoft.com/office/drawing/2014/main" id="{A4B65112-AEB7-4C8D-A3C5-8F954C2F6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245" y="1179823"/>
            <a:ext cx="3154677" cy="2366008"/>
          </a:xfrm>
          <a:prstGeom prst="rect">
            <a:avLst/>
          </a:prstGeom>
          <a:solidFill>
            <a:srgbClr val="FFFF00"/>
          </a:solidFill>
          <a:ln w="19050">
            <a:solidFill>
              <a:srgbClr val="FFFF00"/>
            </a:solidFill>
          </a:ln>
        </p:spPr>
        <p:style>
          <a:lnRef idx="2">
            <a:schemeClr val="accent1"/>
          </a:lnRef>
          <a:fillRef idx="1">
            <a:schemeClr val="lt1"/>
          </a:fillRef>
          <a:effectRef idx="0">
            <a:schemeClr val="accent1"/>
          </a:effectRef>
          <a:fontRef idx="minor">
            <a:schemeClr val="dk1"/>
          </a:fontRef>
        </p:style>
      </p:pic>
      <p:pic>
        <p:nvPicPr>
          <p:cNvPr id="27" name="תמונה 26">
            <a:extLst>
              <a:ext uri="{FF2B5EF4-FFF2-40B4-BE49-F238E27FC236}">
                <a16:creationId xmlns:a16="http://schemas.microsoft.com/office/drawing/2014/main" id="{07612293-05F0-4846-96CB-DA2471F890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86" y="1191439"/>
            <a:ext cx="1324345" cy="2354392"/>
          </a:xfrm>
          <a:prstGeom prst="rect">
            <a:avLst/>
          </a:prstGeom>
          <a:solidFill>
            <a:srgbClr val="FFFF00"/>
          </a:solidFill>
          <a:ln w="19050">
            <a:solidFill>
              <a:srgbClr val="FFFF00"/>
            </a:solidFill>
          </a:ln>
        </p:spPr>
        <p:style>
          <a:lnRef idx="2">
            <a:schemeClr val="accent1"/>
          </a:lnRef>
          <a:fillRef idx="1">
            <a:schemeClr val="lt1"/>
          </a:fillRef>
          <a:effectRef idx="0">
            <a:schemeClr val="accent1"/>
          </a:effectRef>
          <a:fontRef idx="minor">
            <a:schemeClr val="dk1"/>
          </a:fontRef>
        </p:style>
      </p:pic>
      <p:pic>
        <p:nvPicPr>
          <p:cNvPr id="29" name="תמונה 28">
            <a:extLst>
              <a:ext uri="{FF2B5EF4-FFF2-40B4-BE49-F238E27FC236}">
                <a16:creationId xmlns:a16="http://schemas.microsoft.com/office/drawing/2014/main" id="{8DD466B1-82BD-4817-A09C-8949BE6046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73" r="30998"/>
          <a:stretch/>
        </p:blipFill>
        <p:spPr>
          <a:xfrm rot="5400000">
            <a:off x="144986" y="6158253"/>
            <a:ext cx="2366006" cy="2135214"/>
          </a:xfrm>
          <a:prstGeom prst="rect">
            <a:avLst/>
          </a:prstGeom>
          <a:ln w="19050">
            <a:solidFill>
              <a:schemeClr val="accent5">
                <a:lumMod val="75000"/>
              </a:schemeClr>
            </a:solidFill>
          </a:ln>
        </p:spPr>
      </p:pic>
      <p:pic>
        <p:nvPicPr>
          <p:cNvPr id="31" name="תמונה 30">
            <a:extLst>
              <a:ext uri="{FF2B5EF4-FFF2-40B4-BE49-F238E27FC236}">
                <a16:creationId xmlns:a16="http://schemas.microsoft.com/office/drawing/2014/main" id="{39B2EE68-F7DE-4221-8904-1E41C40845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460" y="6042855"/>
            <a:ext cx="4206235" cy="2366008"/>
          </a:xfrm>
          <a:prstGeom prst="rect">
            <a:avLst/>
          </a:prstGeom>
          <a:ln w="19050">
            <a:solidFill>
              <a:schemeClr val="accent5">
                <a:lumMod val="75000"/>
              </a:schemeClr>
            </a:solidFill>
          </a:ln>
        </p:spPr>
      </p:pic>
      <p:pic>
        <p:nvPicPr>
          <p:cNvPr id="32" name="תמונה 31">
            <a:extLst>
              <a:ext uri="{FF2B5EF4-FFF2-40B4-BE49-F238E27FC236}">
                <a16:creationId xmlns:a16="http://schemas.microsoft.com/office/drawing/2014/main" id="{15FC6856-5D5E-4932-B465-DA7038BC98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086" t="85346"/>
          <a:stretch/>
        </p:blipFill>
        <p:spPr>
          <a:xfrm>
            <a:off x="3957293" y="5237933"/>
            <a:ext cx="1729257" cy="542295"/>
          </a:xfrm>
          <a:prstGeom prst="rect">
            <a:avLst/>
          </a:prstGeom>
        </p:spPr>
      </p:pic>
      <p:sp>
        <p:nvSpPr>
          <p:cNvPr id="33" name="מלבן 32">
            <a:extLst>
              <a:ext uri="{FF2B5EF4-FFF2-40B4-BE49-F238E27FC236}">
                <a16:creationId xmlns:a16="http://schemas.microsoft.com/office/drawing/2014/main" id="{E849354D-0C1E-414D-AC81-69EB35C4A2E0}"/>
              </a:ext>
            </a:extLst>
          </p:cNvPr>
          <p:cNvSpPr/>
          <p:nvPr/>
        </p:nvSpPr>
        <p:spPr>
          <a:xfrm>
            <a:off x="2785791" y="3862721"/>
            <a:ext cx="1460656" cy="338554"/>
          </a:xfrm>
          <a:prstGeom prst="rect">
            <a:avLst/>
          </a:prstGeom>
        </p:spPr>
        <p:txBody>
          <a:bodyPr wrap="none">
            <a:spAutoFit/>
          </a:bodyPr>
          <a:lstStyle/>
          <a:p>
            <a:r>
              <a:rPr lang="he-IL" sz="1600" b="1" dirty="0">
                <a:solidFill>
                  <a:srgbClr val="21331B"/>
                </a:solidFill>
              </a:rPr>
              <a:t>מחדשים ונהנים</a:t>
            </a:r>
            <a:endParaRPr lang="en-GB" sz="1600" b="1" dirty="0">
              <a:solidFill>
                <a:srgbClr val="21331B"/>
              </a:solidFill>
            </a:endParaRPr>
          </a:p>
        </p:txBody>
      </p:sp>
      <p:sp>
        <p:nvSpPr>
          <p:cNvPr id="34" name="מלבן 33">
            <a:extLst>
              <a:ext uri="{FF2B5EF4-FFF2-40B4-BE49-F238E27FC236}">
                <a16:creationId xmlns:a16="http://schemas.microsoft.com/office/drawing/2014/main" id="{C8EB906F-0446-4251-B496-3EE09525229E}"/>
              </a:ext>
            </a:extLst>
          </p:cNvPr>
          <p:cNvSpPr/>
          <p:nvPr/>
        </p:nvSpPr>
        <p:spPr>
          <a:xfrm>
            <a:off x="525012" y="4372628"/>
            <a:ext cx="5807974" cy="646331"/>
          </a:xfrm>
          <a:prstGeom prst="rect">
            <a:avLst/>
          </a:prstGeom>
        </p:spPr>
        <p:txBody>
          <a:bodyPr wrap="square">
            <a:spAutoFit/>
          </a:bodyPr>
          <a:lstStyle/>
          <a:p>
            <a:pPr algn="just"/>
            <a:r>
              <a:rPr lang="he-IL" sz="1200" dirty="0"/>
              <a:t>השנה החדשה הביאה </a:t>
            </a:r>
            <a:r>
              <a:rPr lang="he-IL" sz="1200" dirty="0" err="1"/>
              <a:t>עימה</a:t>
            </a:r>
            <a:r>
              <a:rPr lang="he-IL" sz="1200" dirty="0"/>
              <a:t> בשורות וחידושים. פינות הלמידה הפרטניות, הקפיטריה החדשה שלנו, שולחנות הטניס שולחן שבחצר, התמונות והתערוכות החדשות שמשקפות תרבות של טיפוח והשקעה גדולה בבית הספר.</a:t>
            </a:r>
          </a:p>
        </p:txBody>
      </p:sp>
    </p:spTree>
    <p:extLst>
      <p:ext uri="{BB962C8B-B14F-4D97-AF65-F5344CB8AC3E}">
        <p14:creationId xmlns:p14="http://schemas.microsoft.com/office/powerpoint/2010/main" val="21704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89B2B2D1-A248-4BD8-8966-EDD316EE0E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6199"/>
          <a:stretch/>
        </p:blipFill>
        <p:spPr>
          <a:xfrm rot="10800000">
            <a:off x="0" y="6059167"/>
            <a:ext cx="6858000" cy="3090828"/>
          </a:xfrm>
          <a:prstGeom prst="rect">
            <a:avLst/>
          </a:prstGeom>
        </p:spPr>
      </p:pic>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31" t="83652" r="133" b="329"/>
          <a:stretch/>
        </p:blipFill>
        <p:spPr>
          <a:xfrm>
            <a:off x="2394388" y="4904283"/>
            <a:ext cx="4423180" cy="746977"/>
          </a:xfrm>
          <a:prstGeom prst="rect">
            <a:avLst/>
          </a:prstGeom>
        </p:spPr>
      </p:pic>
      <p:sp>
        <p:nvSpPr>
          <p:cNvPr id="3" name="מציין מיקום טקסט 2"/>
          <p:cNvSpPr>
            <a:spLocks noGrp="1"/>
          </p:cNvSpPr>
          <p:nvPr>
            <p:ph type="body" idx="1"/>
          </p:nvPr>
        </p:nvSpPr>
        <p:spPr>
          <a:xfrm>
            <a:off x="4432025" y="1230991"/>
            <a:ext cx="2326124" cy="3280374"/>
          </a:xfrm>
        </p:spPr>
        <p:txBody>
          <a:bodyPr>
            <a:normAutofit fontScale="92500" lnSpcReduction="20000"/>
          </a:bodyPr>
          <a:lstStyle/>
          <a:p>
            <a:pPr marL="0" indent="0" algn="just">
              <a:lnSpc>
                <a:spcPct val="110000"/>
              </a:lnSpc>
              <a:buNone/>
            </a:pPr>
            <a:endParaRPr lang="he-IL" sz="1500" dirty="0">
              <a:solidFill>
                <a:srgbClr val="1D2129"/>
              </a:solidFill>
              <a:latin typeface="Helvetica"/>
            </a:endParaRPr>
          </a:p>
          <a:p>
            <a:pPr marL="0" lvl="0" indent="0" algn="just">
              <a:lnSpc>
                <a:spcPct val="110000"/>
              </a:lnSpc>
              <a:buClr>
                <a:srgbClr val="000000"/>
              </a:buClr>
              <a:buNone/>
            </a:pPr>
            <a:r>
              <a:rPr lang="he-IL" sz="1300" dirty="0">
                <a:solidFill>
                  <a:srgbClr val="1D2129"/>
                </a:solidFill>
                <a:latin typeface="inherit"/>
              </a:rPr>
              <a:t>תלמידי שכבת י"א הנהדרים כבשו את היעד בהצלחה ויצאו לגדנ"ע עשיר בפעילות בשדה בוקר. כחלק מתוכנית ההכנה הנרחבת של בית הספר לצה"ל השתתפו התלמידים והתלמידות שלנו בפעילות שטח, מטווחים בנשק וגם לא בחלו בתורנות המטבח המסורתית, התגבשו ונהנו בדרך לצה"ל. </a:t>
            </a:r>
          </a:p>
          <a:p>
            <a:pPr marL="0" lvl="0" indent="0" algn="just">
              <a:lnSpc>
                <a:spcPct val="110000"/>
              </a:lnSpc>
              <a:buClr>
                <a:srgbClr val="000000"/>
              </a:buClr>
              <a:buNone/>
            </a:pPr>
            <a:r>
              <a:rPr lang="he-IL" sz="1300" dirty="0">
                <a:solidFill>
                  <a:srgbClr val="1D2129"/>
                </a:solidFill>
                <a:latin typeface="inherit"/>
              </a:rPr>
              <a:t>תודה ליהודית פרידמן "מפקדת" הגדנ"ע שליוותה את התלמידים שבוע שלם וגם </a:t>
            </a:r>
            <a:r>
              <a:rPr lang="he-IL" sz="1300" dirty="0" err="1">
                <a:solidFill>
                  <a:srgbClr val="1D2129"/>
                </a:solidFill>
                <a:latin typeface="inherit"/>
              </a:rPr>
              <a:t>לאורנית</a:t>
            </a:r>
            <a:r>
              <a:rPr lang="he-IL" sz="1300" dirty="0">
                <a:solidFill>
                  <a:srgbClr val="1D2129"/>
                </a:solidFill>
                <a:latin typeface="inherit"/>
              </a:rPr>
              <a:t> שוורץ, אלי </a:t>
            </a:r>
            <a:r>
              <a:rPr lang="he-IL" sz="1300" dirty="0" err="1">
                <a:solidFill>
                  <a:srgbClr val="1D2129"/>
                </a:solidFill>
                <a:latin typeface="inherit"/>
              </a:rPr>
              <a:t>פנסקי</a:t>
            </a:r>
            <a:r>
              <a:rPr lang="he-IL" sz="1300" dirty="0">
                <a:solidFill>
                  <a:srgbClr val="1D2129"/>
                </a:solidFill>
                <a:latin typeface="inherit"/>
              </a:rPr>
              <a:t> ורעות </a:t>
            </a:r>
            <a:r>
              <a:rPr lang="he-IL" sz="1300" dirty="0" err="1">
                <a:solidFill>
                  <a:srgbClr val="1D2129"/>
                </a:solidFill>
                <a:latin typeface="inherit"/>
              </a:rPr>
              <a:t>ליסטוונד</a:t>
            </a:r>
            <a:r>
              <a:rPr lang="he-IL" sz="1300" dirty="0">
                <a:solidFill>
                  <a:srgbClr val="1D2129"/>
                </a:solidFill>
                <a:latin typeface="inherit"/>
              </a:rPr>
              <a:t> המורים שליוו ולקחו חלק במשימה. היעד הושג בהצלחה.</a:t>
            </a:r>
            <a:br>
              <a:rPr lang="he-IL" sz="1200" dirty="0">
                <a:solidFill>
                  <a:srgbClr val="1D2129"/>
                </a:solidFill>
                <a:latin typeface="inherit"/>
              </a:rPr>
            </a:br>
            <a:endParaRPr lang="he-IL" sz="1200" dirty="0"/>
          </a:p>
        </p:txBody>
      </p:sp>
      <p:sp>
        <p:nvSpPr>
          <p:cNvPr id="6" name="מלבן 5">
            <a:extLst>
              <a:ext uri="{FF2B5EF4-FFF2-40B4-BE49-F238E27FC236}">
                <a16:creationId xmlns:a16="http://schemas.microsoft.com/office/drawing/2014/main" id="{78E8DD9D-FE48-43BB-8FAC-ED10AC5AC22E}"/>
              </a:ext>
            </a:extLst>
          </p:cNvPr>
          <p:cNvSpPr/>
          <p:nvPr/>
        </p:nvSpPr>
        <p:spPr>
          <a:xfrm>
            <a:off x="1714500" y="4110335"/>
            <a:ext cx="3429000" cy="369332"/>
          </a:xfrm>
          <a:prstGeom prst="rect">
            <a:avLst/>
          </a:prstGeom>
        </p:spPr>
        <p:txBody>
          <a:bodyPr>
            <a:spAutoFit/>
          </a:bodyPr>
          <a:lstStyle/>
          <a:p>
            <a:r>
              <a:rPr lang="he-IL" dirty="0">
                <a:solidFill>
                  <a:schemeClr val="tx2">
                    <a:lumMod val="75000"/>
                  </a:schemeClr>
                </a:solidFill>
                <a:latin typeface="Helvetica"/>
              </a:rPr>
              <a:t> </a:t>
            </a:r>
            <a:endParaRPr lang="en-GB" dirty="0"/>
          </a:p>
        </p:txBody>
      </p:sp>
      <p:sp>
        <p:nvSpPr>
          <p:cNvPr id="7" name="מלבן 6">
            <a:extLst>
              <a:ext uri="{FF2B5EF4-FFF2-40B4-BE49-F238E27FC236}">
                <a16:creationId xmlns:a16="http://schemas.microsoft.com/office/drawing/2014/main" id="{5BC871B7-FC61-4DAC-9E9B-98EFDF08F715}"/>
              </a:ext>
            </a:extLst>
          </p:cNvPr>
          <p:cNvSpPr/>
          <p:nvPr/>
        </p:nvSpPr>
        <p:spPr>
          <a:xfrm>
            <a:off x="692696" y="138500"/>
            <a:ext cx="4450804" cy="338554"/>
          </a:xfrm>
          <a:prstGeom prst="rect">
            <a:avLst/>
          </a:prstGeom>
        </p:spPr>
        <p:txBody>
          <a:bodyPr wrap="square">
            <a:spAutoFit/>
          </a:bodyPr>
          <a:lstStyle/>
          <a:p>
            <a:r>
              <a:rPr lang="he-IL" sz="1600" b="1" dirty="0">
                <a:solidFill>
                  <a:schemeClr val="accent3">
                    <a:lumMod val="50000"/>
                  </a:schemeClr>
                </a:solidFill>
              </a:rPr>
              <a:t>באורט האומנים מתגייסים לצה"ל</a:t>
            </a:r>
            <a:endParaRPr lang="en-GB" sz="1600" b="1" dirty="0">
              <a:solidFill>
                <a:schemeClr val="accent3">
                  <a:lumMod val="50000"/>
                </a:schemeClr>
              </a:solidFill>
            </a:endParaRPr>
          </a:p>
        </p:txBody>
      </p:sp>
      <p:pic>
        <p:nvPicPr>
          <p:cNvPr id="9" name="תמונה 8">
            <a:extLst>
              <a:ext uri="{FF2B5EF4-FFF2-40B4-BE49-F238E27FC236}">
                <a16:creationId xmlns:a16="http://schemas.microsoft.com/office/drawing/2014/main" id="{76088FF1-13D3-4FB1-B56C-5F724AC8E1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0609" y="1447012"/>
            <a:ext cx="2063663" cy="2033568"/>
          </a:xfrm>
          <a:prstGeom prst="rect">
            <a:avLst/>
          </a:prstGeom>
        </p:spPr>
        <p:style>
          <a:lnRef idx="2">
            <a:schemeClr val="accent3"/>
          </a:lnRef>
          <a:fillRef idx="1">
            <a:schemeClr val="lt1"/>
          </a:fillRef>
          <a:effectRef idx="0">
            <a:schemeClr val="accent3"/>
          </a:effectRef>
          <a:fontRef idx="minor">
            <a:schemeClr val="dk1"/>
          </a:fontRef>
        </p:style>
      </p:pic>
      <p:pic>
        <p:nvPicPr>
          <p:cNvPr id="13" name="תמונה 12">
            <a:extLst>
              <a:ext uri="{FF2B5EF4-FFF2-40B4-BE49-F238E27FC236}">
                <a16:creationId xmlns:a16="http://schemas.microsoft.com/office/drawing/2014/main" id="{CBE5E9E4-DC4C-4CC6-9ABB-BE538CFE0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609" y="3590131"/>
            <a:ext cx="2063664" cy="1160811"/>
          </a:xfrm>
          <a:prstGeom prst="rect">
            <a:avLst/>
          </a:prstGeom>
        </p:spPr>
        <p:style>
          <a:lnRef idx="2">
            <a:schemeClr val="accent3"/>
          </a:lnRef>
          <a:fillRef idx="1">
            <a:schemeClr val="lt1"/>
          </a:fillRef>
          <a:effectRef idx="0">
            <a:schemeClr val="accent3"/>
          </a:effectRef>
          <a:fontRef idx="minor">
            <a:schemeClr val="dk1"/>
          </a:fontRef>
        </p:style>
      </p:pic>
      <p:pic>
        <p:nvPicPr>
          <p:cNvPr id="15" name="תמונה 14">
            <a:extLst>
              <a:ext uri="{FF2B5EF4-FFF2-40B4-BE49-F238E27FC236}">
                <a16:creationId xmlns:a16="http://schemas.microsoft.com/office/drawing/2014/main" id="{F2FA551A-5B97-4F41-A66E-7D4575446C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93" y="2706706"/>
            <a:ext cx="2063663" cy="1547747"/>
          </a:xfrm>
          <a:prstGeom prst="rect">
            <a:avLst/>
          </a:prstGeom>
        </p:spPr>
        <p:style>
          <a:lnRef idx="2">
            <a:schemeClr val="accent3"/>
          </a:lnRef>
          <a:fillRef idx="1">
            <a:schemeClr val="lt1"/>
          </a:fillRef>
          <a:effectRef idx="0">
            <a:schemeClr val="accent3"/>
          </a:effectRef>
          <a:fontRef idx="minor">
            <a:schemeClr val="dk1"/>
          </a:fontRef>
        </p:style>
      </p:pic>
      <p:pic>
        <p:nvPicPr>
          <p:cNvPr id="17" name="תמונה 16">
            <a:extLst>
              <a:ext uri="{FF2B5EF4-FFF2-40B4-BE49-F238E27FC236}">
                <a16:creationId xmlns:a16="http://schemas.microsoft.com/office/drawing/2014/main" id="{253C4BA1-38E8-458C-A93C-2F24DFABC6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92" y="1447012"/>
            <a:ext cx="2063664" cy="1160811"/>
          </a:xfrm>
          <a:prstGeom prst="rect">
            <a:avLst/>
          </a:prstGeom>
        </p:spPr>
        <p:style>
          <a:lnRef idx="2">
            <a:schemeClr val="accent3"/>
          </a:lnRef>
          <a:fillRef idx="1">
            <a:schemeClr val="lt1"/>
          </a:fillRef>
          <a:effectRef idx="0">
            <a:schemeClr val="accent3"/>
          </a:effectRef>
          <a:fontRef idx="minor">
            <a:schemeClr val="dk1"/>
          </a:fontRef>
        </p:style>
      </p:pic>
      <p:pic>
        <p:nvPicPr>
          <p:cNvPr id="18" name="תמונה 17">
            <a:extLst>
              <a:ext uri="{FF2B5EF4-FFF2-40B4-BE49-F238E27FC236}">
                <a16:creationId xmlns:a16="http://schemas.microsoft.com/office/drawing/2014/main" id="{69E0BC50-E961-4997-91AD-17C12BEC7E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0003" b="93403"/>
          <a:stretch/>
        </p:blipFill>
        <p:spPr>
          <a:xfrm rot="21388766">
            <a:off x="-105186" y="501524"/>
            <a:ext cx="6683761" cy="407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מלבן 18">
            <a:extLst>
              <a:ext uri="{FF2B5EF4-FFF2-40B4-BE49-F238E27FC236}">
                <a16:creationId xmlns:a16="http://schemas.microsoft.com/office/drawing/2014/main" id="{55C5B306-B6EF-4FAA-A64E-2BA0BA8C553F}"/>
              </a:ext>
            </a:extLst>
          </p:cNvPr>
          <p:cNvSpPr/>
          <p:nvPr/>
        </p:nvSpPr>
        <p:spPr>
          <a:xfrm>
            <a:off x="1268760" y="6392249"/>
            <a:ext cx="1125628" cy="338554"/>
          </a:xfrm>
          <a:prstGeom prst="rect">
            <a:avLst/>
          </a:prstGeom>
        </p:spPr>
        <p:txBody>
          <a:bodyPr wrap="none">
            <a:spAutoFit/>
          </a:bodyPr>
          <a:lstStyle/>
          <a:p>
            <a:r>
              <a:rPr lang="en-US" sz="1600" b="1" dirty="0" err="1">
                <a:solidFill>
                  <a:srgbClr val="FF0000"/>
                </a:solidFill>
                <a:latin typeface="inherit"/>
              </a:rPr>
              <a:t>Acess</a:t>
            </a:r>
            <a:r>
              <a:rPr lang="en-US" sz="1600" b="1" dirty="0">
                <a:solidFill>
                  <a:srgbClr val="FF0000"/>
                </a:solidFill>
                <a:latin typeface="inherit"/>
              </a:rPr>
              <a:t> 2018</a:t>
            </a:r>
            <a:endParaRPr lang="he-IL" sz="1600" b="1" dirty="0">
              <a:solidFill>
                <a:srgbClr val="FF0000"/>
              </a:solidFill>
              <a:latin typeface="inherit"/>
            </a:endParaRPr>
          </a:p>
        </p:txBody>
      </p:sp>
      <p:sp>
        <p:nvSpPr>
          <p:cNvPr id="20" name="מלבן 19">
            <a:extLst>
              <a:ext uri="{FF2B5EF4-FFF2-40B4-BE49-F238E27FC236}">
                <a16:creationId xmlns:a16="http://schemas.microsoft.com/office/drawing/2014/main" id="{35F3C617-20F7-4547-A975-E6366305E34B}"/>
              </a:ext>
            </a:extLst>
          </p:cNvPr>
          <p:cNvSpPr/>
          <p:nvPr/>
        </p:nvSpPr>
        <p:spPr>
          <a:xfrm>
            <a:off x="351137" y="6717162"/>
            <a:ext cx="2717823" cy="1077218"/>
          </a:xfrm>
          <a:prstGeom prst="rect">
            <a:avLst/>
          </a:prstGeom>
        </p:spPr>
        <p:txBody>
          <a:bodyPr wrap="square">
            <a:spAutoFit/>
          </a:bodyPr>
          <a:lstStyle/>
          <a:p>
            <a:pPr algn="just"/>
            <a:r>
              <a:rPr lang="he-IL" sz="1200" dirty="0">
                <a:solidFill>
                  <a:srgbClr val="1D2129"/>
                </a:solidFill>
                <a:latin typeface="inherit"/>
              </a:rPr>
              <a:t>תלמידי קבוצות </a:t>
            </a:r>
            <a:r>
              <a:rPr lang="he-IL" sz="1200" dirty="0" err="1">
                <a:solidFill>
                  <a:srgbClr val="1D2129"/>
                </a:solidFill>
                <a:latin typeface="inherit"/>
              </a:rPr>
              <a:t>האקסס</a:t>
            </a:r>
            <a:r>
              <a:rPr lang="he-IL" sz="1200" dirty="0">
                <a:solidFill>
                  <a:srgbClr val="1D2129"/>
                </a:solidFill>
                <a:latin typeface="inherit"/>
              </a:rPr>
              <a:t> משכבות ט' וי' יצאו לדרך בהובלת יוליה ולורי. שוב ילמדו התלמידים דרך ערכים והיסטוריה של ארצות הברית אנגלית טובה ועשירה יותר.</a:t>
            </a:r>
            <a:br>
              <a:rPr lang="en-US" sz="1200" dirty="0">
                <a:solidFill>
                  <a:srgbClr val="365899"/>
                </a:solidFill>
                <a:latin typeface="inherit"/>
                <a:hlinkClick r:id="rId9">
                  <a:extLst>
                    <a:ext uri="{A12FA001-AC4F-418D-AE19-62706E023703}">
                      <ahyp:hlinkClr xmlns:ahyp="http://schemas.microsoft.com/office/drawing/2018/hyperlinkcolor" val="tx"/>
                    </a:ext>
                  </a:extLst>
                </a:hlinkClick>
              </a:rPr>
            </a:br>
            <a:endParaRPr lang="en-GB" sz="1600" dirty="0"/>
          </a:p>
        </p:txBody>
      </p:sp>
      <p:pic>
        <p:nvPicPr>
          <p:cNvPr id="24" name="תמונה 23">
            <a:extLst>
              <a:ext uri="{FF2B5EF4-FFF2-40B4-BE49-F238E27FC236}">
                <a16:creationId xmlns:a16="http://schemas.microsoft.com/office/drawing/2014/main" id="{A8A12DA4-302A-4F38-BDB9-2DA02A50456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1" r="9150" b="95265"/>
          <a:stretch/>
        </p:blipFill>
        <p:spPr>
          <a:xfrm rot="10800000">
            <a:off x="0" y="5922536"/>
            <a:ext cx="6230502" cy="450428"/>
          </a:xfrm>
          <a:prstGeom prst="rect">
            <a:avLst/>
          </a:prstGeom>
        </p:spPr>
      </p:pic>
      <p:pic>
        <p:nvPicPr>
          <p:cNvPr id="23" name="תמונה 22">
            <a:extLst>
              <a:ext uri="{FF2B5EF4-FFF2-40B4-BE49-F238E27FC236}">
                <a16:creationId xmlns:a16="http://schemas.microsoft.com/office/drawing/2014/main" id="{3236C190-E148-45C1-AB3E-1577C7B22B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6694" y="6236333"/>
            <a:ext cx="2993808" cy="2245356"/>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46211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350"/>
          <a:stretch/>
        </p:blipFill>
        <p:spPr>
          <a:xfrm>
            <a:off x="0" y="0"/>
            <a:ext cx="6901559" cy="9144000"/>
          </a:xfrm>
          <a:prstGeom prst="rect">
            <a:avLst/>
          </a:prstGeom>
        </p:spPr>
      </p:pic>
      <p:pic>
        <p:nvPicPr>
          <p:cNvPr id="17" name="תמונה 16">
            <a:extLst>
              <a:ext uri="{FF2B5EF4-FFF2-40B4-BE49-F238E27FC236}">
                <a16:creationId xmlns:a16="http://schemas.microsoft.com/office/drawing/2014/main" id="{E254703A-471F-4923-9626-E94B69770F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199"/>
          <a:stretch/>
        </p:blipFill>
        <p:spPr>
          <a:xfrm rot="10800000">
            <a:off x="43559" y="6053172"/>
            <a:ext cx="6858000" cy="3090828"/>
          </a:xfrm>
          <a:prstGeom prst="rect">
            <a:avLst/>
          </a:prstGeom>
        </p:spPr>
      </p:pic>
      <p:pic>
        <p:nvPicPr>
          <p:cNvPr id="18" name="תמונה 17">
            <a:extLst>
              <a:ext uri="{FF2B5EF4-FFF2-40B4-BE49-F238E27FC236}">
                <a16:creationId xmlns:a16="http://schemas.microsoft.com/office/drawing/2014/main" id="{31BE3706-FB75-4955-A2EE-89BC8E12F7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086" t="85346"/>
          <a:stretch/>
        </p:blipFill>
        <p:spPr>
          <a:xfrm>
            <a:off x="965124" y="6734544"/>
            <a:ext cx="1729257" cy="542295"/>
          </a:xfrm>
          <a:prstGeom prst="rect">
            <a:avLst/>
          </a:prstGeom>
        </p:spPr>
      </p:pic>
      <p:pic>
        <p:nvPicPr>
          <p:cNvPr id="15" name="תמונה 14">
            <a:extLst>
              <a:ext uri="{FF2B5EF4-FFF2-40B4-BE49-F238E27FC236}">
                <a16:creationId xmlns:a16="http://schemas.microsoft.com/office/drawing/2014/main" id="{53BEC8A1-89D6-4F14-B954-0BF4DAA5C0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003" b="93403"/>
          <a:stretch/>
        </p:blipFill>
        <p:spPr>
          <a:xfrm>
            <a:off x="-171400" y="3425989"/>
            <a:ext cx="6172201" cy="3762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כותרת 1"/>
          <p:cNvSpPr>
            <a:spLocks noGrp="1"/>
          </p:cNvSpPr>
          <p:nvPr>
            <p:ph type="title"/>
          </p:nvPr>
        </p:nvSpPr>
        <p:spPr/>
        <p:txBody>
          <a:bodyPr/>
          <a:lstStyle/>
          <a:p>
            <a:pPr marL="457200" lvl="0" indent="-431800">
              <a:spcBef>
                <a:spcPts val="640"/>
              </a:spcBef>
            </a:pPr>
            <a:r>
              <a:rPr lang="he-IL" sz="1400" dirty="0">
                <a:solidFill>
                  <a:srgbClr val="1D2129"/>
                </a:solidFill>
                <a:latin typeface="Helvetica"/>
              </a:rPr>
              <a:t>.</a:t>
            </a:r>
            <a:endParaRPr lang="he-IL" sz="1400" dirty="0">
              <a:solidFill>
                <a:srgbClr val="000000"/>
              </a:solidFill>
            </a:endParaRPr>
          </a:p>
        </p:txBody>
      </p:sp>
      <p:sp>
        <p:nvSpPr>
          <p:cNvPr id="5" name="מלבן 4">
            <a:extLst>
              <a:ext uri="{FF2B5EF4-FFF2-40B4-BE49-F238E27FC236}">
                <a16:creationId xmlns:a16="http://schemas.microsoft.com/office/drawing/2014/main" id="{92C20558-8306-4404-8ED4-934B385D5AFE}"/>
              </a:ext>
            </a:extLst>
          </p:cNvPr>
          <p:cNvSpPr/>
          <p:nvPr/>
        </p:nvSpPr>
        <p:spPr>
          <a:xfrm>
            <a:off x="3880865" y="1632141"/>
            <a:ext cx="2805635" cy="646331"/>
          </a:xfrm>
          <a:prstGeom prst="rect">
            <a:avLst/>
          </a:prstGeom>
        </p:spPr>
        <p:txBody>
          <a:bodyPr wrap="square">
            <a:spAutoFit/>
          </a:bodyPr>
          <a:lstStyle/>
          <a:p>
            <a:pPr algn="just"/>
            <a:r>
              <a:rPr lang="he-IL" sz="1200" dirty="0"/>
              <a:t>תלמידי ח'1 נחשון התנדבו והעבירו יום ספורטיבי ומגבש לתלמידי ז' נחשון ביוזמה מקסימה של מחנכי הכיתות </a:t>
            </a:r>
            <a:r>
              <a:rPr lang="he-IL" sz="1200" dirty="0" err="1"/>
              <a:t>גסיקה</a:t>
            </a:r>
            <a:r>
              <a:rPr lang="he-IL" sz="1200" dirty="0"/>
              <a:t> ורן.</a:t>
            </a:r>
            <a:endParaRPr lang="en-GB" sz="1200" dirty="0"/>
          </a:p>
        </p:txBody>
      </p:sp>
      <p:sp>
        <p:nvSpPr>
          <p:cNvPr id="8" name="מלבן 7">
            <a:extLst>
              <a:ext uri="{FF2B5EF4-FFF2-40B4-BE49-F238E27FC236}">
                <a16:creationId xmlns:a16="http://schemas.microsoft.com/office/drawing/2014/main" id="{5E3049A6-D6C5-4904-9297-BE5409E31CCD}"/>
              </a:ext>
            </a:extLst>
          </p:cNvPr>
          <p:cNvSpPr/>
          <p:nvPr/>
        </p:nvSpPr>
        <p:spPr>
          <a:xfrm>
            <a:off x="366467" y="4183182"/>
            <a:ext cx="3146640" cy="2123658"/>
          </a:xfrm>
          <a:prstGeom prst="rect">
            <a:avLst/>
          </a:prstGeom>
        </p:spPr>
        <p:txBody>
          <a:bodyPr wrap="square">
            <a:spAutoFit/>
          </a:bodyPr>
          <a:lstStyle/>
          <a:p>
            <a:pPr algn="just"/>
            <a:r>
              <a:rPr lang="he-IL" sz="1200" dirty="0"/>
              <a:t>אלי </a:t>
            </a:r>
            <a:r>
              <a:rPr lang="he-IL" sz="1200" dirty="0" err="1"/>
              <a:t>פנסקי</a:t>
            </a:r>
            <a:r>
              <a:rPr lang="he-IL" sz="1200" dirty="0"/>
              <a:t>, מחנך י"א2, הוביל ערב מקסים של אחדות בסוכת השלום של אורט האומנים. במסגרת ערבי קהילה "ק(פ)הילתי" של אורט האומנים, הציג אלי מספר קטעי מקור ללמידה בחברותא. בין שלומית בונה סוכה של נעמי שמר לפרקי אבות על תלמידי אברהם אבינו או בלעם, מצאנו את המקשר והמאחד. גם בוב דילן, אמיר </a:t>
            </a:r>
            <a:r>
              <a:rPr lang="he-IL" sz="1200" dirty="0" err="1"/>
              <a:t>דדון</a:t>
            </a:r>
            <a:r>
              <a:rPr lang="he-IL" sz="1200" dirty="0"/>
              <a:t> ורבי אלימלך </a:t>
            </a:r>
            <a:r>
              <a:rPr lang="he-IL" sz="1200" dirty="0" err="1"/>
              <a:t>מליזנסק</a:t>
            </a:r>
            <a:r>
              <a:rPr lang="he-IL" sz="1200" dirty="0"/>
              <a:t> שהו בצל סוכתנו והצטרפו לאושפיזין באורט האומנים. היה ערב מרגש של למידה ומסורת. תודה לתלמידים, להורים ולצוות המורים שהצטרף לחגיגה.</a:t>
            </a:r>
          </a:p>
        </p:txBody>
      </p:sp>
      <p:sp>
        <p:nvSpPr>
          <p:cNvPr id="9" name="מלבן 8">
            <a:extLst>
              <a:ext uri="{FF2B5EF4-FFF2-40B4-BE49-F238E27FC236}">
                <a16:creationId xmlns:a16="http://schemas.microsoft.com/office/drawing/2014/main" id="{3C0BAC69-D71C-4D20-89B7-3FB658EC852E}"/>
              </a:ext>
            </a:extLst>
          </p:cNvPr>
          <p:cNvSpPr/>
          <p:nvPr/>
        </p:nvSpPr>
        <p:spPr>
          <a:xfrm>
            <a:off x="766092" y="3058930"/>
            <a:ext cx="2662908" cy="338554"/>
          </a:xfrm>
          <a:prstGeom prst="rect">
            <a:avLst/>
          </a:prstGeom>
        </p:spPr>
        <p:txBody>
          <a:bodyPr wrap="none">
            <a:spAutoFit/>
          </a:bodyPr>
          <a:lstStyle/>
          <a:p>
            <a:r>
              <a:rPr lang="he-IL" sz="1600" b="1" dirty="0">
                <a:solidFill>
                  <a:schemeClr val="accent2">
                    <a:lumMod val="75000"/>
                  </a:schemeClr>
                </a:solidFill>
              </a:rPr>
              <a:t>אחדות קהילה באורט האומנים</a:t>
            </a:r>
            <a:endParaRPr lang="en-GB" sz="1600" b="1" dirty="0">
              <a:solidFill>
                <a:schemeClr val="accent2">
                  <a:lumMod val="75000"/>
                </a:schemeClr>
              </a:solidFill>
            </a:endParaRPr>
          </a:p>
        </p:txBody>
      </p:sp>
      <p:pic>
        <p:nvPicPr>
          <p:cNvPr id="10" name="תמונה 9">
            <a:extLst>
              <a:ext uri="{FF2B5EF4-FFF2-40B4-BE49-F238E27FC236}">
                <a16:creationId xmlns:a16="http://schemas.microsoft.com/office/drawing/2014/main" id="{32A8214E-D7F5-4B17-A0C6-9248B17BC000}"/>
              </a:ext>
            </a:extLst>
          </p:cNvPr>
          <p:cNvPicPr>
            <a:picLocks noChangeAspect="1"/>
          </p:cNvPicPr>
          <p:nvPr/>
        </p:nvPicPr>
        <p:blipFill>
          <a:blip r:embed="rId5"/>
          <a:stretch>
            <a:fillRect/>
          </a:stretch>
        </p:blipFill>
        <p:spPr>
          <a:xfrm>
            <a:off x="1235519" y="703572"/>
            <a:ext cx="2092260" cy="1569660"/>
          </a:xfrm>
          <a:prstGeom prst="rect">
            <a:avLst/>
          </a:prstGeom>
          <a:ln w="19050">
            <a:solidFill>
              <a:srgbClr val="7030A0"/>
            </a:solidFill>
          </a:ln>
          <a:effectLst>
            <a:outerShdw blurRad="292100" dist="139700" dir="2700000" algn="tl" rotWithShape="0">
              <a:srgbClr val="333333">
                <a:alpha val="65000"/>
              </a:srgbClr>
            </a:outerShdw>
          </a:effectLst>
        </p:spPr>
        <p:style>
          <a:lnRef idx="2">
            <a:schemeClr val="accent4"/>
          </a:lnRef>
          <a:fillRef idx="1">
            <a:schemeClr val="lt1"/>
          </a:fillRef>
          <a:effectRef idx="0">
            <a:schemeClr val="accent4"/>
          </a:effectRef>
          <a:fontRef idx="minor">
            <a:schemeClr val="dk1"/>
          </a:fontRef>
        </p:style>
      </p:pic>
      <p:pic>
        <p:nvPicPr>
          <p:cNvPr id="14" name="תמונה 13">
            <a:extLst>
              <a:ext uri="{FF2B5EF4-FFF2-40B4-BE49-F238E27FC236}">
                <a16:creationId xmlns:a16="http://schemas.microsoft.com/office/drawing/2014/main" id="{832F3BA1-FBE8-48E5-91BA-2EFB1D6A7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227" y="7704544"/>
            <a:ext cx="2138129" cy="1202697"/>
          </a:xfrm>
          <a:prstGeom prst="rect">
            <a:avLst/>
          </a:prstGeom>
          <a:ln w="19050">
            <a:solidFill>
              <a:srgbClr val="7030A0"/>
            </a:solidFill>
          </a:ln>
          <a:effectLst>
            <a:outerShdw blurRad="292100" dist="139700" dir="2700000" algn="tl" rotWithShape="0">
              <a:srgbClr val="333333">
                <a:alpha val="65000"/>
              </a:srgbClr>
            </a:outerShdw>
          </a:effectLst>
        </p:spPr>
        <p:style>
          <a:lnRef idx="2">
            <a:schemeClr val="accent4"/>
          </a:lnRef>
          <a:fillRef idx="1">
            <a:schemeClr val="lt1"/>
          </a:fillRef>
          <a:effectRef idx="0">
            <a:schemeClr val="accent4"/>
          </a:effectRef>
          <a:fontRef idx="minor">
            <a:schemeClr val="dk1"/>
          </a:fontRef>
        </p:style>
      </p:pic>
      <p:pic>
        <p:nvPicPr>
          <p:cNvPr id="16" name="תמונה 15">
            <a:extLst>
              <a:ext uri="{FF2B5EF4-FFF2-40B4-BE49-F238E27FC236}">
                <a16:creationId xmlns:a16="http://schemas.microsoft.com/office/drawing/2014/main" id="{B09CC3B3-BC6F-4BD3-AAD0-87BDFBC80E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942" y="7704543"/>
            <a:ext cx="2138130" cy="1202698"/>
          </a:xfrm>
          <a:prstGeom prst="rect">
            <a:avLst/>
          </a:prstGeom>
          <a:ln w="19050">
            <a:solidFill>
              <a:srgbClr val="7030A0"/>
            </a:solidFill>
          </a:ln>
          <a:effectLst>
            <a:outerShdw blurRad="292100" dist="139700" dir="2700000" algn="tl" rotWithShape="0">
              <a:srgbClr val="333333">
                <a:alpha val="65000"/>
              </a:srgbClr>
            </a:outerShdw>
          </a:effectLst>
        </p:spPr>
        <p:style>
          <a:lnRef idx="2">
            <a:schemeClr val="accent4"/>
          </a:lnRef>
          <a:fillRef idx="1">
            <a:schemeClr val="lt1"/>
          </a:fillRef>
          <a:effectRef idx="0">
            <a:schemeClr val="accent4"/>
          </a:effectRef>
          <a:fontRef idx="minor">
            <a:schemeClr val="dk1"/>
          </a:fontRef>
        </p:style>
      </p:pic>
      <p:pic>
        <p:nvPicPr>
          <p:cNvPr id="20" name="תמונה 19">
            <a:extLst>
              <a:ext uri="{FF2B5EF4-FFF2-40B4-BE49-F238E27FC236}">
                <a16:creationId xmlns:a16="http://schemas.microsoft.com/office/drawing/2014/main" id="{4BB05799-76E2-4B88-A30F-5DBA4F7F5D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8807" y="2810319"/>
            <a:ext cx="2916293" cy="4123183"/>
          </a:xfrm>
          <a:prstGeom prst="rect">
            <a:avLst/>
          </a:prstGeom>
        </p:spPr>
      </p:pic>
      <p:pic>
        <p:nvPicPr>
          <p:cNvPr id="22" name="תמונה 21">
            <a:extLst>
              <a:ext uri="{FF2B5EF4-FFF2-40B4-BE49-F238E27FC236}">
                <a16:creationId xmlns:a16="http://schemas.microsoft.com/office/drawing/2014/main" id="{AF66022A-EFA5-412E-B371-A25752EBDB7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3358"/>
          <a:stretch/>
        </p:blipFill>
        <p:spPr>
          <a:xfrm>
            <a:off x="4668336" y="7704544"/>
            <a:ext cx="2092315" cy="1202698"/>
          </a:xfrm>
          <a:prstGeom prst="rect">
            <a:avLst/>
          </a:prstGeom>
          <a:ln w="19050">
            <a:solidFill>
              <a:srgbClr val="7030A0"/>
            </a:solidFill>
          </a:ln>
          <a:effectLst>
            <a:outerShdw blurRad="292100" dist="139700" dir="2700000" algn="tl" rotWithShape="0">
              <a:srgbClr val="333333">
                <a:alpha val="65000"/>
              </a:srgbClr>
            </a:outerShdw>
          </a:effectLst>
        </p:spPr>
        <p:style>
          <a:lnRef idx="2">
            <a:schemeClr val="accent4"/>
          </a:lnRef>
          <a:fillRef idx="1">
            <a:schemeClr val="lt1"/>
          </a:fillRef>
          <a:effectRef idx="0">
            <a:schemeClr val="accent4"/>
          </a:effectRef>
          <a:fontRef idx="minor">
            <a:schemeClr val="dk1"/>
          </a:fontRef>
        </p:style>
      </p:pic>
      <p:sp>
        <p:nvSpPr>
          <p:cNvPr id="19" name="מלבן 18">
            <a:extLst>
              <a:ext uri="{FF2B5EF4-FFF2-40B4-BE49-F238E27FC236}">
                <a16:creationId xmlns:a16="http://schemas.microsoft.com/office/drawing/2014/main" id="{028AB26D-04EC-4664-84A9-35C73E541ECD}"/>
              </a:ext>
            </a:extLst>
          </p:cNvPr>
          <p:cNvSpPr/>
          <p:nvPr/>
        </p:nvSpPr>
        <p:spPr>
          <a:xfrm>
            <a:off x="5008757" y="1196941"/>
            <a:ext cx="1446230" cy="338554"/>
          </a:xfrm>
          <a:prstGeom prst="rect">
            <a:avLst/>
          </a:prstGeom>
        </p:spPr>
        <p:txBody>
          <a:bodyPr wrap="none">
            <a:spAutoFit/>
          </a:bodyPr>
          <a:lstStyle/>
          <a:p>
            <a:r>
              <a:rPr lang="he-IL" sz="1600" b="1" dirty="0">
                <a:solidFill>
                  <a:srgbClr val="996633"/>
                </a:solidFill>
              </a:rPr>
              <a:t>נחשון מכל הלב</a:t>
            </a:r>
            <a:endParaRPr lang="en-GB" sz="1600" b="1" dirty="0">
              <a:solidFill>
                <a:srgbClr val="996633"/>
              </a:solidFill>
            </a:endParaRPr>
          </a:p>
        </p:txBody>
      </p:sp>
    </p:spTree>
    <p:extLst>
      <p:ext uri="{BB962C8B-B14F-4D97-AF65-F5344CB8AC3E}">
        <p14:creationId xmlns:p14="http://schemas.microsoft.com/office/powerpoint/2010/main" val="90644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99B18C5E-A870-4E1C-8E2E-E5E046C9CE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700" b="71860"/>
          <a:stretch/>
        </p:blipFill>
        <p:spPr>
          <a:xfrm>
            <a:off x="-10888" y="5841506"/>
            <a:ext cx="6858000" cy="3283430"/>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6A9DE0F5-4B71-4FAC-AA3E-71D2D496ED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3449"/>
          <a:stretch/>
        </p:blipFill>
        <p:spPr>
          <a:xfrm>
            <a:off x="1" y="0"/>
            <a:ext cx="6858000" cy="5170999"/>
          </a:xfrm>
          <a:prstGeom prst="rect">
            <a:avLst/>
          </a:prstGeom>
        </p:spPr>
      </p:pic>
      <p:sp>
        <p:nvSpPr>
          <p:cNvPr id="3" name="מציין מיקום טקסט 2"/>
          <p:cNvSpPr>
            <a:spLocks noGrp="1"/>
          </p:cNvSpPr>
          <p:nvPr>
            <p:ph type="body" idx="1"/>
          </p:nvPr>
        </p:nvSpPr>
        <p:spPr>
          <a:xfrm>
            <a:off x="692696" y="2133601"/>
            <a:ext cx="5822403" cy="1574303"/>
          </a:xfrm>
        </p:spPr>
        <p:txBody>
          <a:bodyPr>
            <a:noAutofit/>
          </a:bodyPr>
          <a:lstStyle/>
          <a:p>
            <a:pPr marL="0" indent="0" algn="just">
              <a:buNone/>
            </a:pPr>
            <a:r>
              <a:rPr lang="he-IL" sz="1200" dirty="0">
                <a:solidFill>
                  <a:srgbClr val="1D2129"/>
                </a:solidFill>
                <a:latin typeface="Helvetica"/>
              </a:rPr>
              <a:t>שכבת י׳ צפתה בהצגה ״לקפוץ מעל העננים״, ההצגה מבוססת על סיפורה </a:t>
            </a:r>
            <a:r>
              <a:rPr lang="he-IL" sz="1200" dirty="0" err="1">
                <a:solidFill>
                  <a:srgbClr val="1D2129"/>
                </a:solidFill>
                <a:latin typeface="Helvetica"/>
              </a:rPr>
              <a:t>האמיתי</a:t>
            </a:r>
            <a:r>
              <a:rPr lang="he-IL" sz="1200" dirty="0">
                <a:solidFill>
                  <a:srgbClr val="1D2129"/>
                </a:solidFill>
                <a:latin typeface="Helvetica"/>
              </a:rPr>
              <a:t> של נערה אשר יזמה וייסדה את תנועת הנוער הראשונה מסוגה בישראל, המשלבת בין ילדים בעלי מוגבלויות לנוער רגיל הפועל בהתנדבות. סיפור על חלומותיה, מאבקיה והצלחותיה של אלונה המתחילה כחונכת פרטית לילד נכה ועד לפתיחת הסניף הראשון של תנועת נוער ארצית - כנפיים של קרמבו. בהצלחה לשכבה בדרך של התנדבות ומעורבות חברתית כחלק מחזון בית הספר להוביל ערכים של מעורבות ואחריות בקהילה. ישר </a:t>
            </a:r>
            <a:r>
              <a:rPr lang="he-IL" sz="1200" dirty="0" err="1">
                <a:solidFill>
                  <a:srgbClr val="1D2129"/>
                </a:solidFill>
                <a:latin typeface="Helvetica"/>
              </a:rPr>
              <a:t>כח</a:t>
            </a:r>
            <a:r>
              <a:rPr lang="he-IL" sz="1200" dirty="0">
                <a:solidFill>
                  <a:srgbClr val="1D2129"/>
                </a:solidFill>
                <a:latin typeface="Helvetica"/>
              </a:rPr>
              <a:t> לגילה גלמן הרכזת החברתית, </a:t>
            </a:r>
            <a:r>
              <a:rPr lang="he-IL" sz="1200" dirty="0" err="1">
                <a:solidFill>
                  <a:srgbClr val="1D2129"/>
                </a:solidFill>
                <a:latin typeface="Helvetica"/>
              </a:rPr>
              <a:t>לאורנית</a:t>
            </a:r>
            <a:r>
              <a:rPr lang="he-IL" sz="1200" dirty="0">
                <a:solidFill>
                  <a:srgbClr val="1D2129"/>
                </a:solidFill>
                <a:latin typeface="Helvetica"/>
              </a:rPr>
              <a:t> שוורץ, רכזת המעורבות החברתית, לגלית </a:t>
            </a:r>
            <a:r>
              <a:rPr lang="he-IL" sz="1200" dirty="0" err="1">
                <a:solidFill>
                  <a:srgbClr val="1D2129"/>
                </a:solidFill>
                <a:latin typeface="Helvetica"/>
              </a:rPr>
              <a:t>סננס</a:t>
            </a:r>
            <a:r>
              <a:rPr lang="he-IL" sz="1200" dirty="0">
                <a:solidFill>
                  <a:srgbClr val="1D2129"/>
                </a:solidFill>
                <a:latin typeface="Helvetica"/>
              </a:rPr>
              <a:t>, רכזת התיכון ולצוות מחנכות השכבה על הובלת המיזם.</a:t>
            </a:r>
            <a:endParaRPr lang="he-IL" sz="1200" dirty="0"/>
          </a:p>
        </p:txBody>
      </p:sp>
      <p:sp>
        <p:nvSpPr>
          <p:cNvPr id="5" name="מלבן 4">
            <a:extLst>
              <a:ext uri="{FF2B5EF4-FFF2-40B4-BE49-F238E27FC236}">
                <a16:creationId xmlns:a16="http://schemas.microsoft.com/office/drawing/2014/main" id="{78E33EBD-92CD-4163-A808-E84A54CD75B9}"/>
              </a:ext>
            </a:extLst>
          </p:cNvPr>
          <p:cNvSpPr/>
          <p:nvPr/>
        </p:nvSpPr>
        <p:spPr>
          <a:xfrm>
            <a:off x="4149080" y="1511271"/>
            <a:ext cx="2193565" cy="338554"/>
          </a:xfrm>
          <a:prstGeom prst="rect">
            <a:avLst/>
          </a:prstGeom>
        </p:spPr>
        <p:txBody>
          <a:bodyPr wrap="square">
            <a:spAutoFit/>
          </a:bodyPr>
          <a:lstStyle/>
          <a:p>
            <a:r>
              <a:rPr lang="he-IL" sz="1600" b="1" dirty="0">
                <a:solidFill>
                  <a:srgbClr val="7030A0"/>
                </a:solidFill>
                <a:latin typeface="Helvetica" panose="020B0604020202020204" pitchFamily="34" charset="0"/>
              </a:rPr>
              <a:t>״לקפוץ מעל העננים״</a:t>
            </a:r>
            <a:endParaRPr lang="en-GB" sz="1600" b="1" dirty="0">
              <a:solidFill>
                <a:srgbClr val="7030A0"/>
              </a:solidFill>
            </a:endParaRPr>
          </a:p>
        </p:txBody>
      </p:sp>
      <p:pic>
        <p:nvPicPr>
          <p:cNvPr id="6" name="תמונה 5"/>
          <p:cNvPicPr>
            <a:picLocks noChangeAspect="1"/>
          </p:cNvPicPr>
          <p:nvPr/>
        </p:nvPicPr>
        <p:blipFill rotWithShape="1">
          <a:blip r:embed="rId4" cstate="print">
            <a:extLst>
              <a:ext uri="{28A0092B-C50C-407E-A947-70E740481C1C}">
                <a14:useLocalDpi xmlns:a14="http://schemas.microsoft.com/office/drawing/2010/main" val="0"/>
              </a:ext>
            </a:extLst>
          </a:blip>
          <a:srcRect t="34600"/>
          <a:stretch/>
        </p:blipFill>
        <p:spPr>
          <a:xfrm>
            <a:off x="536523" y="228997"/>
            <a:ext cx="3416128" cy="1675605"/>
          </a:xfrm>
          <a:prstGeom prst="rect">
            <a:avLst/>
          </a:prstGeom>
          <a:ln w="19050">
            <a:solidFill>
              <a:srgbClr val="92D050"/>
            </a:solid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6A9DE0F5-4B71-4FAC-AA3E-71D2D496ED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03" b="93403"/>
          <a:stretch/>
        </p:blipFill>
        <p:spPr>
          <a:xfrm>
            <a:off x="-168662" y="3738453"/>
            <a:ext cx="6683761" cy="407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מלבן 8"/>
          <p:cNvSpPr/>
          <p:nvPr/>
        </p:nvSpPr>
        <p:spPr>
          <a:xfrm>
            <a:off x="720245" y="4762837"/>
            <a:ext cx="4973913" cy="1015663"/>
          </a:xfrm>
          <a:prstGeom prst="rect">
            <a:avLst/>
          </a:prstGeom>
        </p:spPr>
        <p:txBody>
          <a:bodyPr wrap="square">
            <a:spAutoFit/>
          </a:bodyPr>
          <a:lstStyle/>
          <a:p>
            <a:r>
              <a:rPr lang="he-IL" sz="1200" dirty="0"/>
              <a:t>שדה לאום חברה. </a:t>
            </a:r>
          </a:p>
          <a:p>
            <a:pPr algn="just"/>
            <a:r>
              <a:rPr lang="he-IL" sz="1200" dirty="0"/>
              <a:t>היסטוריה באורט האומנים רמלה.  יום השדה הראשון יצא לפועל  בבית הספר. התלמידים אוהבי הארץ כבשו את חוף </a:t>
            </a:r>
            <a:r>
              <a:rPr lang="he-IL" sz="1200" dirty="0" err="1"/>
              <a:t>פלמחים</a:t>
            </a:r>
            <a:r>
              <a:rPr lang="he-IL" sz="1200" dirty="0"/>
              <a:t> ברגליהם וכך ימשיכו כיתות ח' וט' להצביע ברגליים במשך כל שנת הלימודים בהדרכת מתן סימן טוב המורה </a:t>
            </a:r>
            <a:r>
              <a:rPr lang="he-IL" sz="1200" dirty="0" err="1"/>
              <a:t>לשל"ח</a:t>
            </a:r>
            <a:r>
              <a:rPr lang="he-IL" sz="1200" dirty="0"/>
              <a:t> וגם שמי </a:t>
            </a:r>
            <a:r>
              <a:rPr lang="he-IL" sz="1200" dirty="0" err="1"/>
              <a:t>הותיק</a:t>
            </a:r>
            <a:r>
              <a:rPr lang="he-IL" sz="1200" dirty="0"/>
              <a:t> שמלווה ומדריך. </a:t>
            </a:r>
          </a:p>
        </p:txBody>
      </p:sp>
      <p:sp>
        <p:nvSpPr>
          <p:cNvPr id="10" name="מציין מיקום טקסט 2"/>
          <p:cNvSpPr txBox="1">
            <a:spLocks/>
          </p:cNvSpPr>
          <p:nvPr/>
        </p:nvSpPr>
        <p:spPr>
          <a:xfrm>
            <a:off x="342900" y="2133601"/>
            <a:ext cx="6172200" cy="6034617"/>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br>
              <a:rPr lang="he-IL" sz="1400"/>
            </a:br>
            <a:endParaRPr lang="he-IL" sz="1400" dirty="0"/>
          </a:p>
        </p:txBody>
      </p:sp>
      <p:sp>
        <p:nvSpPr>
          <p:cNvPr id="11" name="מלבן 10">
            <a:extLst>
              <a:ext uri="{FF2B5EF4-FFF2-40B4-BE49-F238E27FC236}">
                <a16:creationId xmlns:a16="http://schemas.microsoft.com/office/drawing/2014/main" id="{78E33EBD-92CD-4163-A808-E84A54CD75B9}"/>
              </a:ext>
            </a:extLst>
          </p:cNvPr>
          <p:cNvSpPr/>
          <p:nvPr/>
        </p:nvSpPr>
        <p:spPr>
          <a:xfrm>
            <a:off x="2125750" y="4490109"/>
            <a:ext cx="2549996" cy="338554"/>
          </a:xfrm>
          <a:prstGeom prst="rect">
            <a:avLst/>
          </a:prstGeom>
        </p:spPr>
        <p:txBody>
          <a:bodyPr wrap="square">
            <a:spAutoFit/>
          </a:bodyPr>
          <a:lstStyle/>
          <a:p>
            <a:r>
              <a:rPr lang="he-IL" sz="1600" b="1" dirty="0">
                <a:solidFill>
                  <a:srgbClr val="FF0000"/>
                </a:solidFill>
                <a:latin typeface="Helvetica" panose="020B0604020202020204" pitchFamily="34" charset="0"/>
              </a:rPr>
              <a:t>ארץ ישראל יפה וגם פורחת</a:t>
            </a:r>
            <a:endParaRPr lang="en-GB" sz="1600" b="1" dirty="0">
              <a:solidFill>
                <a:srgbClr val="FF0000"/>
              </a:solidFill>
            </a:endParaRPr>
          </a:p>
        </p:txBody>
      </p:sp>
      <p:pic>
        <p:nvPicPr>
          <p:cNvPr id="1026" name="Picture 2" descr="×ª××× × ××××× ×××××: âââ2â ×× ×©××â, âââââ×× ×©×× ×¢×××××â, ââ×××§××× ××¡â, â×©××××âââ, ââ×××£â, ââ×¤×¢××××××ª ××××¥â, â×××¢ââââ ×â×××ââââ">
            <a:extLst>
              <a:ext uri="{FF2B5EF4-FFF2-40B4-BE49-F238E27FC236}">
                <a16:creationId xmlns:a16="http://schemas.microsoft.com/office/drawing/2014/main" id="{40D07ADC-30CF-4D1B-8F64-4098110CCB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790" y="6194207"/>
            <a:ext cx="2632014" cy="1974011"/>
          </a:xfrm>
          <a:prstGeom prst="rect">
            <a:avLst/>
          </a:prstGeom>
          <a:ln w="19050">
            <a:solidFill>
              <a:srgbClr val="FFFF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3017CA33-AD29-4BE1-9932-79BDA5E04F90}"/>
              </a:ext>
            </a:extLst>
          </p:cNvPr>
          <p:cNvPicPr>
            <a:picLocks noChangeAspect="1"/>
          </p:cNvPicPr>
          <p:nvPr/>
        </p:nvPicPr>
        <p:blipFill>
          <a:blip r:embed="rId7"/>
          <a:stretch>
            <a:fillRect/>
          </a:stretch>
        </p:blipFill>
        <p:spPr>
          <a:xfrm>
            <a:off x="3372851" y="7010399"/>
            <a:ext cx="3164359" cy="1779952"/>
          </a:xfrm>
          <a:prstGeom prst="rect">
            <a:avLst/>
          </a:prstGeom>
          <a:ln w="19050">
            <a:solidFill>
              <a:srgbClr val="FFFF00"/>
            </a:solidFill>
          </a:ln>
          <a:effectLst>
            <a:outerShdw blurRad="292100" dist="139700" dir="2700000" algn="tl" rotWithShape="0">
              <a:srgbClr val="333333">
                <a:alpha val="65000"/>
              </a:srgbClr>
            </a:outerShdw>
          </a:effectLst>
        </p:spPr>
      </p:pic>
      <p:pic>
        <p:nvPicPr>
          <p:cNvPr id="13" name="תמונה 12">
            <a:extLst>
              <a:ext uri="{FF2B5EF4-FFF2-40B4-BE49-F238E27FC236}">
                <a16:creationId xmlns:a16="http://schemas.microsoft.com/office/drawing/2014/main" id="{D8EDC5F8-9934-423D-81F7-F7128B3079C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043" t="85835" r="2840"/>
          <a:stretch/>
        </p:blipFill>
        <p:spPr>
          <a:xfrm>
            <a:off x="145203" y="4268271"/>
            <a:ext cx="2121941" cy="662414"/>
          </a:xfrm>
          <a:prstGeom prst="rect">
            <a:avLst/>
          </a:prstGeom>
        </p:spPr>
      </p:pic>
    </p:spTree>
    <p:extLst>
      <p:ext uri="{BB962C8B-B14F-4D97-AF65-F5344CB8AC3E}">
        <p14:creationId xmlns:p14="http://schemas.microsoft.com/office/powerpoint/2010/main" val="386546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6A9DE0F5-4B71-4FAC-AA3E-71D2D496E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01559" cy="9144000"/>
          </a:xfrm>
          <a:prstGeom prst="rect">
            <a:avLst/>
          </a:prstGeom>
        </p:spPr>
      </p:pic>
      <p:pic>
        <p:nvPicPr>
          <p:cNvPr id="12" name="תמונה 11">
            <a:extLst>
              <a:ext uri="{FF2B5EF4-FFF2-40B4-BE49-F238E27FC236}">
                <a16:creationId xmlns:a16="http://schemas.microsoft.com/office/drawing/2014/main" id="{87764FFC-038B-4198-B651-A0B1FE0632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700" b="71860"/>
          <a:stretch/>
        </p:blipFill>
        <p:spPr>
          <a:xfrm>
            <a:off x="116493" y="4290785"/>
            <a:ext cx="4613593" cy="1127011"/>
          </a:xfrm>
          <a:prstGeom prst="rect">
            <a:avLst/>
          </a:prstGeom>
        </p:spPr>
      </p:pic>
      <p:sp>
        <p:nvSpPr>
          <p:cNvPr id="3" name="TextBox 2"/>
          <p:cNvSpPr txBox="1"/>
          <p:nvPr/>
        </p:nvSpPr>
        <p:spPr>
          <a:xfrm>
            <a:off x="3201913" y="673715"/>
            <a:ext cx="5143536" cy="338554"/>
          </a:xfrm>
          <a:prstGeom prst="rect">
            <a:avLst/>
          </a:prstGeom>
          <a:noFill/>
        </p:spPr>
        <p:txBody>
          <a:bodyPr wrap="square" rtlCol="1">
            <a:spAutoFit/>
          </a:bodyPr>
          <a:lstStyle/>
          <a:p>
            <a:pPr algn="ctr"/>
            <a:r>
              <a:rPr lang="he-IL" sz="1600" b="1" dirty="0">
                <a:solidFill>
                  <a:srgbClr val="FF0000"/>
                </a:solidFill>
              </a:rPr>
              <a:t>זוכרים את רבין</a:t>
            </a:r>
          </a:p>
        </p:txBody>
      </p:sp>
      <p:sp>
        <p:nvSpPr>
          <p:cNvPr id="4" name="TextBox 3"/>
          <p:cNvSpPr txBox="1"/>
          <p:nvPr/>
        </p:nvSpPr>
        <p:spPr>
          <a:xfrm>
            <a:off x="466420" y="322079"/>
            <a:ext cx="4187413"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a:r>
              <a:rPr lang="he-IL" sz="1200" dirty="0"/>
              <a:t>העצרת של אורט האומנים בהשתתפות תלמידי כל התיכון השש שנתי </a:t>
            </a:r>
            <a:r>
              <a:rPr lang="he-IL" sz="1200" dirty="0" err="1"/>
              <a:t>היתה</a:t>
            </a:r>
            <a:r>
              <a:rPr lang="he-IL" sz="1200" dirty="0"/>
              <a:t> מלאה במשמעות ובתוכן. לא לאלימות, כן לאחדות. שלומי </a:t>
            </a:r>
            <a:r>
              <a:rPr lang="he-IL" sz="1200" dirty="0" err="1"/>
              <a:t>גולנזר</a:t>
            </a:r>
            <a:r>
              <a:rPr lang="he-IL" sz="1200" dirty="0"/>
              <a:t> מנהל בית הספר ומירב שלום, מנהלת החטיבה נשאו דברים. תודה לגילה רוזנטל על הובלת הטקס, לתלמידים שהקריאו, ללהקת הזמר ולגילה גלמן הרכזת החברתית. </a:t>
            </a:r>
          </a:p>
        </p:txBody>
      </p:sp>
      <p:sp>
        <p:nvSpPr>
          <p:cNvPr id="9" name="מלבן 8">
            <a:extLst>
              <a:ext uri="{FF2B5EF4-FFF2-40B4-BE49-F238E27FC236}">
                <a16:creationId xmlns:a16="http://schemas.microsoft.com/office/drawing/2014/main" id="{78E33EBD-92CD-4163-A808-E84A54CD75B9}"/>
              </a:ext>
            </a:extLst>
          </p:cNvPr>
          <p:cNvSpPr/>
          <p:nvPr/>
        </p:nvSpPr>
        <p:spPr>
          <a:xfrm>
            <a:off x="3201913" y="5124413"/>
            <a:ext cx="3429000" cy="338554"/>
          </a:xfrm>
          <a:prstGeom prst="rect">
            <a:avLst/>
          </a:prstGeom>
        </p:spPr>
        <p:txBody>
          <a:bodyPr>
            <a:spAutoFit/>
          </a:bodyPr>
          <a:lstStyle/>
          <a:p>
            <a:r>
              <a:rPr lang="he-IL" sz="1600" b="1" dirty="0">
                <a:solidFill>
                  <a:srgbClr val="7030A0"/>
                </a:solidFill>
                <a:latin typeface="Helvetica" panose="020B0604020202020204" pitchFamily="34" charset="0"/>
              </a:rPr>
              <a:t>שירת הנוער שיר עתידנו</a:t>
            </a:r>
            <a:endParaRPr lang="en-GB" sz="1600" b="1" dirty="0">
              <a:solidFill>
                <a:srgbClr val="7030A0"/>
              </a:solidFill>
            </a:endParaRPr>
          </a:p>
        </p:txBody>
      </p:sp>
      <p:sp>
        <p:nvSpPr>
          <p:cNvPr id="2" name="מלבן 1">
            <a:extLst>
              <a:ext uri="{FF2B5EF4-FFF2-40B4-BE49-F238E27FC236}">
                <a16:creationId xmlns:a16="http://schemas.microsoft.com/office/drawing/2014/main" id="{113344CB-1AA0-496C-9D38-7099F9D00517}"/>
              </a:ext>
            </a:extLst>
          </p:cNvPr>
          <p:cNvSpPr/>
          <p:nvPr/>
        </p:nvSpPr>
        <p:spPr>
          <a:xfrm>
            <a:off x="3278031" y="5477393"/>
            <a:ext cx="3429000" cy="2339102"/>
          </a:xfrm>
          <a:prstGeom prst="rect">
            <a:avLst/>
          </a:prstGeom>
        </p:spPr>
        <p:txBody>
          <a:bodyPr wrap="square">
            <a:spAutoFit/>
          </a:bodyPr>
          <a:lstStyle/>
          <a:p>
            <a:pPr algn="just"/>
            <a:r>
              <a:rPr lang="he-IL" sz="1400" b="1" dirty="0">
                <a:solidFill>
                  <a:srgbClr val="1D2129"/>
                </a:solidFill>
                <a:latin typeface="Helvetica" panose="020B0604020202020204" pitchFamily="34" charset="0"/>
              </a:rPr>
              <a:t>מעורבים! משפיעים! עושים! מתרגשים!</a:t>
            </a:r>
            <a:br>
              <a:rPr lang="he-IL" sz="1400" b="1" dirty="0">
                <a:solidFill>
                  <a:srgbClr val="1D2129"/>
                </a:solidFill>
                <a:latin typeface="Helvetica" panose="020B0604020202020204" pitchFamily="34" charset="0"/>
              </a:rPr>
            </a:br>
            <a:r>
              <a:rPr lang="he-IL" sz="1200" dirty="0">
                <a:solidFill>
                  <a:srgbClr val="1D2129"/>
                </a:solidFill>
                <a:latin typeface="Helvetica" panose="020B0604020202020204" pitchFamily="34" charset="0"/>
              </a:rPr>
              <a:t>בשבועות האחרונים ערכנו בכיתות פעילות בנושאים: דמוקרטיה </a:t>
            </a:r>
            <a:r>
              <a:rPr lang="he-IL" sz="1200" dirty="0" err="1">
                <a:solidFill>
                  <a:srgbClr val="1D2129"/>
                </a:solidFill>
                <a:latin typeface="Helvetica" panose="020B0604020202020204" pitchFamily="34" charset="0"/>
              </a:rPr>
              <a:t>והכח</a:t>
            </a:r>
            <a:r>
              <a:rPr lang="he-IL" sz="1200" dirty="0">
                <a:solidFill>
                  <a:srgbClr val="1D2129"/>
                </a:solidFill>
                <a:latin typeface="Helvetica" panose="020B0604020202020204" pitchFamily="34" charset="0"/>
              </a:rPr>
              <a:t> להשפיע, מעורבות, אחריות, ומועצת תלמידים: איזה תכונות נדרשות לנציג הכיתה ומה תפקידו כנציג הכיתה. אחרי הקמפיין, הגיע השיא.....הבחירות! בהנחיית שלומית שושן מנחת המועצה, התלמידים קיבלו ברקוד שמוביל אותם לטופס הבחירות הממוחשב, ודרכו הצביעו. </a:t>
            </a:r>
            <a:br>
              <a:rPr lang="he-IL" sz="1200" dirty="0">
                <a:solidFill>
                  <a:srgbClr val="1D2129"/>
                </a:solidFill>
                <a:latin typeface="Helvetica" panose="020B0604020202020204" pitchFamily="34" charset="0"/>
              </a:rPr>
            </a:br>
            <a:r>
              <a:rPr lang="he-IL" sz="1200" dirty="0">
                <a:solidFill>
                  <a:srgbClr val="1D2129"/>
                </a:solidFill>
                <a:latin typeface="Helvetica" panose="020B0604020202020204" pitchFamily="34" charset="0"/>
              </a:rPr>
              <a:t>הבחירות התנהלו בשמחה, ביושר ובצורה מסודרת!</a:t>
            </a:r>
            <a:br>
              <a:rPr lang="he-IL" sz="1200" dirty="0">
                <a:solidFill>
                  <a:srgbClr val="1D2129"/>
                </a:solidFill>
                <a:latin typeface="Helvetica" panose="020B0604020202020204" pitchFamily="34" charset="0"/>
              </a:rPr>
            </a:br>
            <a:r>
              <a:rPr lang="he-IL" sz="1200" dirty="0">
                <a:solidFill>
                  <a:srgbClr val="1D2129"/>
                </a:solidFill>
                <a:latin typeface="Helvetica" panose="020B0604020202020204" pitchFamily="34" charset="0"/>
              </a:rPr>
              <a:t>(בדיוק כמו שהיינו רוצים שהבחירות של המבוגרים יתנהלו! ) בכל הכיתות נבחרו נציגים מקסימים וראויים ונאחל להם דרך צלחה!</a:t>
            </a:r>
          </a:p>
        </p:txBody>
      </p:sp>
      <p:pic>
        <p:nvPicPr>
          <p:cNvPr id="2050" name="Picture 2" descr="××× ××§×¡× ××××¤× ××××××× ××××.">
            <a:extLst>
              <a:ext uri="{FF2B5EF4-FFF2-40B4-BE49-F238E27FC236}">
                <a16:creationId xmlns:a16="http://schemas.microsoft.com/office/drawing/2014/main" id="{31BB1871-DF30-4390-81B6-0010FA317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87" y="5814801"/>
            <a:ext cx="2276872" cy="3035829"/>
          </a:xfrm>
          <a:prstGeom prst="rect">
            <a:avLst/>
          </a:prstGeom>
          <a:extLst>
            <a:ext uri="{909E8E84-426E-40DD-AFC4-6F175D3DCCD1}">
              <a14:hiddenFill xmlns:a14="http://schemas.microsoft.com/office/drawing/2010/main">
                <a:solidFill>
                  <a:srgbClr val="FFFFFF"/>
                </a:solidFill>
              </a14:hiddenFill>
            </a:ext>
          </a:extLst>
        </p:spPr>
        <p:style>
          <a:lnRef idx="2">
            <a:schemeClr val="accent4"/>
          </a:lnRef>
          <a:fillRef idx="1">
            <a:schemeClr val="lt1"/>
          </a:fillRef>
          <a:effectRef idx="0">
            <a:schemeClr val="accent4"/>
          </a:effectRef>
          <a:fontRef idx="minor">
            <a:schemeClr val="dk1"/>
          </a:fontRef>
        </p:style>
      </p:pic>
      <p:pic>
        <p:nvPicPr>
          <p:cNvPr id="2052" name="Picture 4" descr="××× ××§×¡× ××××¤× ××××××× ××××.">
            <a:extLst>
              <a:ext uri="{FF2B5EF4-FFF2-40B4-BE49-F238E27FC236}">
                <a16:creationId xmlns:a16="http://schemas.microsoft.com/office/drawing/2014/main" id="{838FFA6E-2A34-413F-8AEE-5E1057849E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987" y="4474463"/>
            <a:ext cx="2276872" cy="1280741"/>
          </a:xfrm>
          <a:prstGeom prst="rect">
            <a:avLst/>
          </a:prstGeom>
          <a:extLst>
            <a:ext uri="{909E8E84-426E-40DD-AFC4-6F175D3DCCD1}">
              <a14:hiddenFill xmlns:a14="http://schemas.microsoft.com/office/drawing/2010/main">
                <a:solidFill>
                  <a:srgbClr val="FFFFFF"/>
                </a:solidFill>
              </a14:hiddenFill>
            </a:ext>
          </a:extLst>
        </p:spPr>
        <p:style>
          <a:lnRef idx="2">
            <a:schemeClr val="accent4"/>
          </a:lnRef>
          <a:fillRef idx="1">
            <a:schemeClr val="lt1"/>
          </a:fillRef>
          <a:effectRef idx="0">
            <a:schemeClr val="accent4"/>
          </a:effectRef>
          <a:fontRef idx="minor">
            <a:schemeClr val="dk1"/>
          </a:fontRef>
        </p:style>
      </p:pic>
      <p:pic>
        <p:nvPicPr>
          <p:cNvPr id="2056" name="Picture 8" descr="×ª××× × ××××× ×××××: âââ4â ×× ×©××â, âââ×× ×©×× ×¢×××××â ×â×¤×¢××××××ª ××××¥ââââ">
            <a:extLst>
              <a:ext uri="{FF2B5EF4-FFF2-40B4-BE49-F238E27FC236}">
                <a16:creationId xmlns:a16="http://schemas.microsoft.com/office/drawing/2014/main" id="{4FBA021E-7AD5-467C-8706-11FFC3F05D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654"/>
          <a:stretch/>
        </p:blipFill>
        <p:spPr bwMode="auto">
          <a:xfrm>
            <a:off x="433054" y="1550186"/>
            <a:ext cx="2333793" cy="2205949"/>
          </a:xfrm>
          <a:prstGeom prst="rect">
            <a:avLst/>
          </a:prstGeom>
          <a:noFill/>
          <a:ln w="19050">
            <a:solidFill>
              <a:srgbClr val="00B050"/>
            </a:solidFill>
          </a:ln>
          <a:extLst>
            <a:ext uri="{909E8E84-426E-40DD-AFC4-6F175D3DCCD1}">
              <a14:hiddenFill xmlns:a14="http://schemas.microsoft.com/office/drawing/2010/main">
                <a:solidFill>
                  <a:srgbClr val="FFFFFF"/>
                </a:solidFill>
              </a14:hiddenFill>
            </a:ext>
          </a:extLst>
        </p:spPr>
      </p:pic>
      <p:pic>
        <p:nvPicPr>
          <p:cNvPr id="2058" name="Picture 10" descr="×ª××× × ××××× ×××××: âââ3â ×× ×©××â, ââââ×× ×©×× ×¢×××××â, â×§××ââ ×â×¤×¢××××××ª ××××¥ââââ">
            <a:extLst>
              <a:ext uri="{FF2B5EF4-FFF2-40B4-BE49-F238E27FC236}">
                <a16:creationId xmlns:a16="http://schemas.microsoft.com/office/drawing/2014/main" id="{CC6FF6C7-9158-4E78-A918-CA6C363922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9987" y="1548662"/>
            <a:ext cx="3888432" cy="2187243"/>
          </a:xfrm>
          <a:prstGeom prst="rect">
            <a:avLst/>
          </a:prstGeom>
          <a:noFill/>
          <a:ln w="1905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7483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26105</TotalTime>
  <Words>853</Words>
  <Application>Microsoft Office PowerPoint</Application>
  <PresentationFormat>‫הצגה על המסך (4:3)</PresentationFormat>
  <Paragraphs>38</Paragraphs>
  <Slides>11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Calibri</vt:lpstr>
      <vt:lpstr>Helvetica</vt:lpstr>
      <vt:lpstr>inherit</vt:lpstr>
      <vt:lpstr>Times New Roman</vt:lpstr>
      <vt:lpstr>ערכת נושא Office</vt:lpstr>
      <vt:lpstr>מצגת של PowerPoint‏</vt:lpstr>
      <vt:lpstr>מצגת של PowerPoint‏</vt:lpstr>
      <vt:lpstr>מצגת של PowerPoint‏</vt:lpstr>
      <vt:lpstr>מצגת של PowerPoint‏</vt:lpstr>
      <vt:lpstr>.</vt:lpstr>
      <vt:lpstr>מצגת של PowerPoint‏</vt:lpstr>
      <vt:lpstr>.</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Salon</dc:creator>
  <cp:lastModifiedBy>ori golenser</cp:lastModifiedBy>
  <cp:revision>931</cp:revision>
  <dcterms:created xsi:type="dcterms:W3CDTF">2014-10-31T14:57:38Z</dcterms:created>
  <dcterms:modified xsi:type="dcterms:W3CDTF">2018-11-17T21:35:10Z</dcterms:modified>
</cp:coreProperties>
</file>